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467" y="0"/>
            <a:ext cx="1220046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WELDING AND FABRICATION TECHNOLOGY</a:t>
            </a: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UNIT 19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 altLang="en-US"/>
          </a:p>
          <a:p>
            <a:pPr algn="ctr"/>
            <a:r>
              <a:rPr lang="en-US" altLang="en-US" b="1"/>
              <a:t>INTRODUCTION TO PIPE FITTING</a:t>
            </a:r>
            <a:endParaRPr lang="en-US" altLang="en-US" b="1"/>
          </a:p>
          <a:p>
            <a:pPr algn="ctr"/>
            <a:r>
              <a:rPr lang="en-US" altLang="en-US" b="1"/>
              <a:t>NC1</a:t>
            </a:r>
            <a:endParaRPr lang="en-US" altLang="en-US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LEARNING OUTCOME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Demonstrate knowledge of pipe fitting</a:t>
            </a:r>
            <a:endParaRPr lang="en-US" altLang="en-US"/>
          </a:p>
          <a:p>
            <a:r>
              <a:rPr lang="en-US" altLang="en-US"/>
              <a:t>Demonstrate skills in preparing materials for pipe fitting</a:t>
            </a:r>
            <a:endParaRPr lang="en-US" altLang="en-US"/>
          </a:p>
          <a:p>
            <a:r>
              <a:rPr lang="en-US" altLang="en-US"/>
              <a:t>Demonstrate skills in performing pipe fitting</a:t>
            </a: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L.O.1. Demonstrate knowledge in pipe fitting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Pc (a) Describe pipe fitting process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Pipe fittings are defined as the piping components that help in pipe routing for directional changes, size changes, and branch connections. </a:t>
            </a:r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sz="3200" b="1"/>
              <a:t>PC (b)State the situations which require pipe fitting</a:t>
            </a:r>
            <a:endParaRPr lang="en-US" altLang="en-US" sz="32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Manufacturing</a:t>
            </a:r>
            <a:endParaRPr lang="en-US" altLang="en-US"/>
          </a:p>
          <a:p>
            <a:r>
              <a:rPr lang="en-US" altLang="en-US"/>
              <a:t>Hydraulics</a:t>
            </a:r>
            <a:endParaRPr lang="en-US" altLang="en-US"/>
          </a:p>
          <a:p>
            <a:r>
              <a:rPr lang="en-US" altLang="en-US"/>
              <a:t>Refineries</a:t>
            </a:r>
            <a:endParaRPr lang="en-US" altLang="en-US"/>
          </a:p>
          <a:p>
            <a:r>
              <a:rPr lang="en-US" altLang="en-US"/>
              <a:t>nuclear- power</a:t>
            </a: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sz="3200" b="1"/>
              <a:t>PC (c) Identify tools and equipment for pipe fitting</a:t>
            </a:r>
            <a:endParaRPr lang="en-US" altLang="en-US" sz="3200" b="1"/>
          </a:p>
        </p:txBody>
      </p:sp>
      <p:sp>
        <p:nvSpPr>
          <p:cNvPr id="4" name="Content Placeholder 3"/>
          <p:cNvSpPr/>
          <p:nvPr>
            <p:ph sz="half" idx="1"/>
          </p:nvPr>
        </p:nvSpPr>
        <p:spPr/>
        <p:txBody>
          <a:bodyPr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8" descr="TEKTON 2370 8-Inch Pipe Wrench - - Amazon.com"/>
          <p:cNvPicPr>
            <a:picLocks noChangeAspect="1" noChangeArrowheads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6490" y="1174750"/>
            <a:ext cx="3627120" cy="29641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 Box 5"/>
          <p:cNvSpPr txBox="1"/>
          <p:nvPr/>
        </p:nvSpPr>
        <p:spPr>
          <a:xfrm>
            <a:off x="1720215" y="4211955"/>
            <a:ext cx="2379345" cy="617855"/>
          </a:xfrm>
          <a:prstGeom prst="rect">
            <a:avLst/>
          </a:prstGeom>
        </p:spPr>
        <p:txBody>
          <a:bodyPr wrap="square">
            <a:spAutoFit/>
          </a:bodyPr>
          <a:p>
            <a:pPr algn="just" defTabSz="266700">
              <a:lnSpc>
                <a:spcPct val="107000"/>
              </a:lnSpc>
              <a:spcAft>
                <a:spcPts val="800"/>
              </a:spcAft>
            </a:pPr>
            <a:r>
              <a:rPr sz="3200">
                <a:latin typeface="Times New Roman" panose="02020603050405020304"/>
                <a:ea typeface="Times New Roman" panose="02020603050405020304"/>
              </a:rPr>
              <a:t>Pipe Wrench</a:t>
            </a:r>
            <a:endParaRPr sz="3200"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92750" y="1336040"/>
            <a:ext cx="2171700" cy="26123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Box 6"/>
          <p:cNvSpPr txBox="1"/>
          <p:nvPr/>
        </p:nvSpPr>
        <p:spPr>
          <a:xfrm>
            <a:off x="5020945" y="4211955"/>
            <a:ext cx="5080000" cy="617855"/>
          </a:xfrm>
          <a:prstGeom prst="rect">
            <a:avLst/>
          </a:prstGeom>
        </p:spPr>
        <p:txBody>
          <a:bodyPr>
            <a:spAutoFit/>
          </a:bodyPr>
          <a:p>
            <a:pPr algn="just" defTabSz="266700">
              <a:lnSpc>
                <a:spcPct val="107000"/>
              </a:lnSpc>
              <a:spcAft>
                <a:spcPts val="800"/>
              </a:spcAft>
            </a:pPr>
            <a:r>
              <a:rPr sz="3200">
                <a:latin typeface="Times New Roman" panose="02020603050405020304"/>
                <a:ea typeface="Times New Roman" panose="02020603050405020304"/>
              </a:rPr>
              <a:t>Pipe Cutter</a:t>
            </a:r>
            <a:endParaRPr sz="3200"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0" name="Picture 20" descr="2&quot; Hydraulic pipe bender SWG 2|hydraulic pipe bender|pipe benderpipe bender  hydraulic - AliExpre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6755" y="1510665"/>
            <a:ext cx="2101850" cy="23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Box 2"/>
          <p:cNvSpPr txBox="1"/>
          <p:nvPr/>
        </p:nvSpPr>
        <p:spPr>
          <a:xfrm>
            <a:off x="7750810" y="4211955"/>
            <a:ext cx="5080000" cy="617855"/>
          </a:xfrm>
          <a:prstGeom prst="rect">
            <a:avLst/>
          </a:prstGeom>
        </p:spPr>
        <p:txBody>
          <a:bodyPr>
            <a:spAutoFit/>
          </a:bodyPr>
          <a:p>
            <a:pPr algn="just" defTabSz="266700">
              <a:lnSpc>
                <a:spcPct val="107000"/>
              </a:lnSpc>
              <a:spcAft>
                <a:spcPts val="800"/>
              </a:spcAft>
            </a:pPr>
            <a:r>
              <a:rPr sz="3200">
                <a:latin typeface="Times New Roman" panose="02020603050405020304"/>
                <a:ea typeface="Times New Roman" panose="02020603050405020304"/>
              </a:rPr>
              <a:t>Pipe Bender (Hydraulic</a:t>
            </a:r>
            <a:endParaRPr sz="320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sz="3200" b="1"/>
              <a:t>PC(d) State types of pipe fitting joints</a:t>
            </a:r>
            <a:endParaRPr lang="en-US" altLang="en-US" sz="3200" b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10972800" cy="4953000"/>
          </a:xfrm>
        </p:spPr>
        <p:txBody>
          <a:bodyPr/>
          <a:p>
            <a:r>
              <a:rPr lang="en-US" altLang="en-US"/>
              <a:t>Elbow</a:t>
            </a:r>
            <a:endParaRPr lang="en-US" altLang="en-US"/>
          </a:p>
          <a:p>
            <a:r>
              <a:rPr lang="en-US" altLang="en-US"/>
              <a:t>Tee</a:t>
            </a:r>
            <a:endParaRPr lang="en-US" altLang="en-US"/>
          </a:p>
          <a:p>
            <a:r>
              <a:rPr lang="en-US" altLang="en-US"/>
              <a:t>Reducer</a:t>
            </a:r>
            <a:endParaRPr lang="en-US" altLang="en-US"/>
          </a:p>
          <a:p>
            <a:r>
              <a:rPr lang="en-US" altLang="en-US"/>
              <a:t>Union</a:t>
            </a:r>
            <a:endParaRPr lang="en-US" altLang="en-US"/>
          </a:p>
          <a:p>
            <a:r>
              <a:rPr lang="en-US" altLang="en-US"/>
              <a:t>Coupling</a:t>
            </a:r>
            <a:endParaRPr lang="en-US" altLang="en-US"/>
          </a:p>
          <a:p>
            <a:r>
              <a:rPr lang="en-US" altLang="en-US"/>
              <a:t>Adapters</a:t>
            </a:r>
            <a:endParaRPr lang="en-US" altLang="en-US"/>
          </a:p>
          <a:p>
            <a:r>
              <a:rPr lang="en-US" altLang="en-US"/>
              <a:t>Valve</a:t>
            </a: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" name="Picture 32"/>
          <p:cNvPicPr>
            <a:picLocks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0235" y="292735"/>
            <a:ext cx="10971530" cy="6193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sz="3200" b="1"/>
              <a:t>LO 2 Demonstrate skills in preparing materials for pipe</a:t>
            </a:r>
            <a:endParaRPr lang="en-US" altLang="en-US" sz="32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 b="1"/>
              <a:t>fitting.</a:t>
            </a:r>
            <a:endParaRPr lang="en-US" altLang="en-US" b="1"/>
          </a:p>
          <a:p>
            <a:endParaRPr lang="en-US" altLang="en-US"/>
          </a:p>
          <a:p>
            <a:r>
              <a:rPr lang="en-US" altLang="en-US"/>
              <a:t>This LO is developed to help you demonstrate in skills in preparing material for pipe fitting. To achieve this, we will go through PCs (a) – (c).</a:t>
            </a:r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005"/>
            <a:ext cx="10972800" cy="5960745"/>
          </a:xfrm>
        </p:spPr>
        <p:txBody>
          <a:bodyPr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PC (a) Select equipment for pipe fitting.</a:t>
            </a:r>
            <a:endParaRPr lang="en-US" altLang="en-US"/>
          </a:p>
          <a:p>
            <a:r>
              <a:rPr lang="en-US" altLang="en-US"/>
              <a:t>PC (b) Assemble equipment for pipe fitting.</a:t>
            </a:r>
            <a:endParaRPr lang="en-US" altLang="en-US"/>
          </a:p>
          <a:p>
            <a:r>
              <a:rPr lang="en-US" altLang="en-US"/>
              <a:t>PC (c) Bend pipes to correct angle</a:t>
            </a:r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/>
              <a:t>Checklist</a:t>
            </a:r>
            <a:endParaRPr lang="en-US" altLang="en-US"/>
          </a:p>
        </p:txBody>
      </p:sp>
      <p:graphicFrame>
        <p:nvGraphicFramePr>
          <p:cNvPr id="4" name="Content Placeholder 3"/>
          <p:cNvGraphicFramePr/>
          <p:nvPr>
            <p:ph idx="1"/>
            <p:custDataLst>
              <p:tags r:id="rId1"/>
            </p:custDataLst>
          </p:nvPr>
        </p:nvGraphicFramePr>
        <p:xfrm>
          <a:off x="609600" y="1031875"/>
          <a:ext cx="10261600" cy="5847715"/>
        </p:xfrm>
        <a:graphic>
          <a:graphicData uri="http://schemas.openxmlformats.org/drawingml/2006/table">
            <a:tbl>
              <a:tblPr/>
              <a:tblGrid>
                <a:gridCol w="2565400"/>
                <a:gridCol w="2565400"/>
                <a:gridCol w="2565400"/>
                <a:gridCol w="2565400"/>
              </a:tblGrid>
              <a:tr h="31750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</a:t>
                      </a:r>
                      <a:endParaRPr sz="18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Yes</a:t>
                      </a:r>
                      <a:endParaRPr sz="18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</a:t>
                      </a:r>
                      <a:endParaRPr sz="18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Proper use of PPE’s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864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Correct use of tools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296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Identification of equipment’s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296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4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Identification types of fittings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2455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5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Hold pipe firm in vice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9728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6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Bend pipe to required shape and angle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97280">
                <a:tc>
                  <a:txBody>
                    <a:bodyPr/>
                    <a:p>
                      <a:pPr marL="1196975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800">
                          <a:latin typeface="Times New Roman" panose="02020603050405020304"/>
                          <a:ea typeface="Times New Roman" panose="02020603050405020304"/>
                        </a:rPr>
                        <a:t>7</a:t>
                      </a:r>
                      <a:endParaRPr lang="en-US"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Observing safety rules and regulation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18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8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sz="3200"/>
              <a:t>LO 3 Demonstrate skills in preparing materials for pipe fitting.</a:t>
            </a:r>
            <a:endParaRPr lang="en-US" alt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11167110" cy="4953000"/>
          </a:xfrm>
        </p:spPr>
        <p:txBody>
          <a:bodyPr/>
          <a:p>
            <a:r>
              <a:rPr lang="en-US" altLang="en-US" b="1"/>
              <a:t>PC (a)Identify pipe flanges</a:t>
            </a:r>
            <a:endParaRPr lang="en-US" altLang="en-US" b="1"/>
          </a:p>
          <a:p>
            <a:endParaRPr lang="en-US" altLang="en-US" b="1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Blind flanges     </a:t>
            </a:r>
            <a:r>
              <a:rPr lang="en-US" altLang="en-US">
                <a:sym typeface="+mn-ea"/>
              </a:rPr>
              <a:t>Reducing flanges      Threaded flange     </a:t>
            </a:r>
            <a:endParaRPr lang="en-US" altLang="en-US"/>
          </a:p>
          <a:p>
            <a:r>
              <a:rPr lang="en-US" altLang="en-US"/>
              <a:t>                  </a:t>
            </a:r>
            <a:endParaRPr lang="en-US" altLang="en-US"/>
          </a:p>
        </p:txBody>
      </p:sp>
      <p:pic>
        <p:nvPicPr>
          <p:cNvPr id="29" name="Picture 29"/>
          <p:cNvPicPr>
            <a:picLocks noChangeAspect="1" noChangeArrowheads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690" y="1965960"/>
            <a:ext cx="2845435" cy="2080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Picture 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67455" y="2145665"/>
            <a:ext cx="3117215" cy="2081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Picture 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97203" y="2588578"/>
            <a:ext cx="1781175" cy="145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0"/>
            <a:ext cx="10972800" cy="6127750"/>
          </a:xfrm>
        </p:spPr>
        <p:txBody>
          <a:bodyPr/>
          <a:p>
            <a:r>
              <a:rPr lang="en-US" altLang="en-US">
                <a:sym typeface="+mn-ea"/>
              </a:rPr>
              <a:t>PC(b) Select flanges to fit the pipe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PC (c) Use appropriate tool to align flanges.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PC (d) Attach flanges to the pipe by welding</a:t>
            </a:r>
            <a:endParaRPr lang="en-US" altLang="en-US"/>
          </a:p>
          <a:p>
            <a:endParaRPr lang="en-US" altLang="en-US"/>
          </a:p>
        </p:txBody>
      </p:sp>
      <p:pic>
        <p:nvPicPr>
          <p:cNvPr id="48" name="Picture 4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1130" y="3012440"/>
            <a:ext cx="6901180" cy="384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Content Placeholder 4"/>
          <p:cNvGraphicFramePr/>
          <p:nvPr>
            <p:ph idx="1"/>
            <p:custDataLst>
              <p:tags r:id="rId1"/>
            </p:custDataLst>
          </p:nvPr>
        </p:nvGraphicFramePr>
        <p:xfrm>
          <a:off x="609600" y="347980"/>
          <a:ext cx="10972800" cy="6473825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437515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</a:t>
                      </a:r>
                      <a:endParaRPr sz="20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Yes</a:t>
                      </a:r>
                      <a:endParaRPr sz="20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</a:t>
                      </a:r>
                      <a:endParaRPr sz="20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Proper use of PPE’s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Correct use of tools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1788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Correct use of equipment 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738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4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Align flange correctly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400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5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Appropriate post – welding treatment carried out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865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6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24 holes drilled evenly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19200">
                <a:tc>
                  <a:txBody>
                    <a:bodyPr/>
                    <a:p>
                      <a:pPr marL="1196975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7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Observing safety rules and regulation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sz="3200" b="1"/>
              <a:t>LO 4 Demonstrate skills in finishing work</a:t>
            </a:r>
            <a:endParaRPr lang="en-US" altLang="en-US" sz="32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en-US"/>
              <a:t>To achieve this, we will go through PCs (a) – (d). 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PC (a) Clean the work piece before inspection</a:t>
            </a:r>
            <a:endParaRPr lang="en-US" altLang="en-US"/>
          </a:p>
          <a:p>
            <a:r>
              <a:rPr lang="en-US" altLang="en-US"/>
              <a:t>PC (b) Inspect the work piece for any defects</a:t>
            </a:r>
            <a:endParaRPr lang="en-US" altLang="en-US"/>
          </a:p>
          <a:p>
            <a:r>
              <a:rPr lang="en-US" altLang="en-US"/>
              <a:t>PC (c)Rectify the defects on the weld</a:t>
            </a:r>
            <a:endParaRPr lang="en-US" altLang="en-US"/>
          </a:p>
          <a:p>
            <a:r>
              <a:rPr lang="en-US" altLang="en-US"/>
              <a:t>PC(d) Finish the work piece and apply coating as instructed</a:t>
            </a:r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Checklist</a:t>
            </a:r>
            <a:endParaRPr lang="en-US" altLang="en-US" b="1"/>
          </a:p>
        </p:txBody>
      </p:sp>
      <p:graphicFrame>
        <p:nvGraphicFramePr>
          <p:cNvPr id="4" name="Content Placeholder 3"/>
          <p:cNvGraphicFramePr/>
          <p:nvPr>
            <p:ph idx="1"/>
          </p:nvPr>
        </p:nvGraphicFramePr>
        <p:xfrm>
          <a:off x="609600" y="1174750"/>
          <a:ext cx="10972800" cy="210058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</a:t>
                      </a:r>
                      <a:endParaRPr sz="20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Yes</a:t>
                      </a:r>
                      <a:endParaRPr sz="20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No</a:t>
                      </a:r>
                      <a:endParaRPr sz="2000">
                        <a:solidFill>
                          <a:srgbClr val="00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945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Proper use of PPE’s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638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Correct use of tools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95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Correct use of equipment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670"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4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Welding defect rectified 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0495">
                <a:tc>
                  <a:txBody>
                    <a:bodyPr/>
                    <a:p>
                      <a:pPr marL="1196975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5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Observing safety rules and regulation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3510">
                <a:tc>
                  <a:txBody>
                    <a:bodyPr/>
                    <a:p>
                      <a:pPr marL="1196975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6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Handling of testing devices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</a:pPr>
                      <a:r>
                        <a:rPr sz="2000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196975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Thank you</a:t>
            </a:r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808*444"/>
  <p:tag name="TABLE_ENDDRAG_RECT" val="48*81*808*444"/>
</p:tagLst>
</file>

<file path=ppt/tags/tag2.xml><?xml version="1.0" encoding="utf-8"?>
<p:tagLst xmlns:p="http://schemas.openxmlformats.org/presentationml/2006/main">
  <p:tag name="TABLE_ENDDRAG_ORIGIN_RECT" val="864*497"/>
  <p:tag name="TABLE_ENDDRAG_RECT" val="48*27*864*497"/>
</p:tagLst>
</file>

<file path=ppt/theme/theme1.xml><?xml version="1.0" encoding="utf-8"?>
<a:theme xmlns:a="http://schemas.openxmlformats.org/drawingml/2006/main" name="Gear Drives">
  <a:themeElements>
    <a:clrScheme name="Gear Dri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5F5F5F"/>
      </a:accent1>
      <a:accent2>
        <a:srgbClr val="969696"/>
      </a:accent2>
      <a:accent3>
        <a:srgbClr val="FFFFFF"/>
      </a:accent3>
      <a:accent4>
        <a:srgbClr val="000000"/>
      </a:accent4>
      <a:accent5>
        <a:srgbClr val="B6B6B6"/>
      </a:accent5>
      <a:accent6>
        <a:srgbClr val="878787"/>
      </a:accent6>
      <a:hlink>
        <a:srgbClr val="CC3300"/>
      </a:hlink>
      <a:folHlink>
        <a:srgbClr val="996600"/>
      </a:folHlink>
    </a:clrScheme>
    <a:fontScheme name="Gear Dri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ear Dr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6B6B6"/>
        </a:accent5>
        <a:accent6>
          <a:srgbClr val="87878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2280</Words>
  <Application>WPS Presentation</Application>
  <PresentationFormat>Widescreen</PresentationFormat>
  <Paragraphs>271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SimSun</vt:lpstr>
      <vt:lpstr>Wingdings</vt:lpstr>
      <vt:lpstr>Times New Roman</vt:lpstr>
      <vt:lpstr>Microsoft YaHei</vt:lpstr>
      <vt:lpstr>Arial Unicode MS</vt:lpstr>
      <vt:lpstr>Calibri</vt:lpstr>
      <vt:lpstr>Gear Drives</vt:lpstr>
      <vt:lpstr>WELDING AND FABRICATION TECHNOLOGY  UNIT 19 </vt:lpstr>
      <vt:lpstr>LEARNING OUTCOME</vt:lpstr>
      <vt:lpstr>L.O.1. Demonstrate knowledge in pipe fitting</vt:lpstr>
      <vt:lpstr>PC (b)State the situations which require pipe fitting</vt:lpstr>
      <vt:lpstr>PC (c) Identify tools and equipment for pipe fitting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WELDING AND FABRICATION TECHNOLOGY  UNIT 19 </dc:title>
  <dc:creator>Ofoe</dc:creator>
  <cp:lastModifiedBy>Ofoe</cp:lastModifiedBy>
  <cp:revision>6</cp:revision>
  <dcterms:created xsi:type="dcterms:W3CDTF">2025-02-19T07:52:00Z</dcterms:created>
  <dcterms:modified xsi:type="dcterms:W3CDTF">2025-02-19T23:53:56Z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0A55D304B7E94397A6B5B193A377CC9E_11</vt:lpwstr>
  </property>
  <property fmtid="{D5CDD505-2E9C-101B-9397-08002B2CF9AE}" pid="3" name="KSOProductBuildVer">
    <vt:lpwstr>1033-12.2.0.19805</vt:lpwstr>
  </property>
</Properties>
</file>