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53" d="100"/>
          <a:sy n="53" d="100"/>
        </p:scale>
        <p:origin x="1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063751" y="1701800"/>
            <a:ext cx="9211733" cy="1082675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en-US" altLang="zh-CN" noProof="0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063751" y="2927350"/>
            <a:ext cx="9218083" cy="1752600"/>
          </a:xfrm>
        </p:spPr>
        <p:txBody>
          <a:bodyPr/>
          <a:lstStyle>
            <a:lvl1pPr marL="0" indent="0" algn="r">
              <a:buFontTx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en-US" altLang="zh-CN" noProof="0" smtClean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90500"/>
            <a:ext cx="2743200" cy="5937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90500"/>
            <a:ext cx="8026400" cy="59372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026" name="Picture 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8467" y="0"/>
            <a:ext cx="12200467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WELDING AND FABRICATION TECHNOLOGY</a:t>
            </a:r>
            <a:b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</a:br>
            <a:b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</a:b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UNIT 1</a:t>
            </a:r>
            <a:b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endParaRPr lang="en-US" altLang="en-US" b="1"/>
          </a:p>
          <a:p>
            <a:pPr algn="ctr"/>
            <a:r>
              <a:rPr lang="en-US" altLang="en-US" b="1"/>
              <a:t>APPLICATION OF HEALTH, SAFETY AND ENVIRONMMENTAL RULES</a:t>
            </a:r>
            <a:endParaRPr lang="en-US" altLang="en-US" b="1"/>
          </a:p>
          <a:p>
            <a:pPr algn="ctr"/>
            <a:r>
              <a:rPr lang="en-US" altLang="en-US" b="1"/>
              <a:t>NCII</a:t>
            </a:r>
            <a:endParaRPr lang="en-US" altLang="en-US" b="1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 sz="3200" b="1"/>
              <a:t>LO 3 Demonstrate skills in operating firefighting equipment.</a:t>
            </a:r>
            <a:endParaRPr lang="en-US" altLang="en-US" sz="3200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en-US" b="1"/>
              <a:t>PC (a) Describe elements and classes of fire</a:t>
            </a:r>
            <a:endParaRPr lang="en-US" altLang="en-US" b="1"/>
          </a:p>
          <a:p>
            <a:r>
              <a:rPr lang="en-US" altLang="en-US"/>
              <a:t>The classes of fire are: class A, CLASS B, and CLASS C. The Principal method of extinguishing a fire is:</a:t>
            </a:r>
            <a:endParaRPr lang="en-US" altLang="en-US"/>
          </a:p>
          <a:p>
            <a:endParaRPr lang="en-US" altLang="en-US"/>
          </a:p>
          <a:p>
            <a:r>
              <a:rPr lang="en-US" altLang="en-US"/>
              <a:t>STARVING (Removing the fuel)</a:t>
            </a:r>
            <a:endParaRPr lang="en-US" altLang="en-US"/>
          </a:p>
          <a:p>
            <a:endParaRPr lang="en-US" altLang="en-US"/>
          </a:p>
          <a:p>
            <a:r>
              <a:rPr lang="en-US" altLang="en-US"/>
              <a:t>SMOTHERING (Removing the oxygen)</a:t>
            </a:r>
            <a:endParaRPr lang="en-US" altLang="en-US"/>
          </a:p>
          <a:p>
            <a:endParaRPr lang="en-US" altLang="en-US"/>
          </a:p>
          <a:p>
            <a:r>
              <a:rPr lang="en-US" altLang="en-US"/>
              <a:t>COOLING (Removing the heat)</a:t>
            </a:r>
            <a:endParaRPr lang="en-US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 sz="3200" b="1"/>
              <a:t>PC (b) Describe types of fire extinguishers and their applications</a:t>
            </a:r>
            <a:endParaRPr lang="en-US" altLang="en-US" sz="3200" b="1"/>
          </a:p>
        </p:txBody>
      </p:sp>
      <p:pic>
        <p:nvPicPr>
          <p:cNvPr id="57" name="image20.jpeg"/>
          <p:cNvPicPr>
            <a:picLocks noChangeAspect="1"/>
          </p:cNvPicPr>
          <p:nvPr>
            <p:ph idx="1"/>
          </p:nvPr>
        </p:nvPicPr>
        <p:blipFill>
          <a:blip r:embed="rId1" cstate="print"/>
          <a:stretch>
            <a:fillRect/>
          </a:stretch>
        </p:blipFill>
        <p:spPr>
          <a:xfrm>
            <a:off x="452120" y="1617980"/>
            <a:ext cx="3172460" cy="2992120"/>
          </a:xfrm>
          <a:prstGeom prst="rect">
            <a:avLst/>
          </a:prstGeom>
        </p:spPr>
      </p:pic>
      <p:sp>
        <p:nvSpPr>
          <p:cNvPr id="4" name="Text Box 3"/>
          <p:cNvSpPr txBox="1"/>
          <p:nvPr/>
        </p:nvSpPr>
        <p:spPr>
          <a:xfrm>
            <a:off x="4830445" y="1372235"/>
            <a:ext cx="5080000" cy="4702810"/>
          </a:xfrm>
          <a:prstGeom prst="rect">
            <a:avLst/>
          </a:prstGeom>
        </p:spPr>
        <p:txBody>
          <a:bodyPr>
            <a:noAutofit/>
          </a:bodyPr>
          <a:p>
            <a:pPr marL="67945" indent="0" defTabSz="266700">
              <a:lnSpc>
                <a:spcPts val="1310"/>
              </a:lnSpc>
              <a:spcBef>
                <a:spcPct val="0"/>
              </a:spcBef>
              <a:spcAft>
                <a:spcPct val="0"/>
              </a:spcAft>
            </a:pPr>
            <a:r>
              <a:rPr sz="2400" b="1">
                <a:latin typeface="Times New Roman" panose="02020603050405020304"/>
                <a:ea typeface="Times New Roman" panose="02020603050405020304"/>
              </a:rPr>
              <a:t>Water and Foam</a:t>
            </a:r>
            <a:endParaRPr sz="2400" b="1">
              <a:latin typeface="Times New Roman" panose="02020603050405020304"/>
              <a:ea typeface="Times New Roman" panose="02020603050405020304"/>
            </a:endParaRPr>
          </a:p>
          <a:p>
            <a:pPr marL="67945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400" b="1">
                <a:latin typeface="Times New Roman" panose="02020603050405020304"/>
                <a:ea typeface="Times New Roman" panose="02020603050405020304"/>
              </a:rPr>
              <a:t>Water and Foam </a:t>
            </a:r>
            <a:r>
              <a:rPr sz="2400">
                <a:latin typeface="Times New Roman" panose="02020603050405020304"/>
                <a:ea typeface="Times New Roman" panose="02020603050405020304"/>
              </a:rPr>
              <a:t>fire extinguishers extinguish the fire by taking away the </a:t>
            </a:r>
            <a:r>
              <a:rPr sz="2400" b="1">
                <a:latin typeface="Times New Roman" panose="02020603050405020304"/>
                <a:ea typeface="Times New Roman" panose="02020603050405020304"/>
              </a:rPr>
              <a:t>heat </a:t>
            </a:r>
            <a:r>
              <a:rPr sz="2400">
                <a:latin typeface="Times New Roman" panose="02020603050405020304"/>
                <a:ea typeface="Times New Roman" panose="02020603050405020304"/>
              </a:rPr>
              <a:t>element of the fire triangle. Foam agents also separate the </a:t>
            </a:r>
            <a:r>
              <a:rPr sz="2400" b="1">
                <a:latin typeface="Times New Roman" panose="02020603050405020304"/>
                <a:ea typeface="Times New Roman" panose="02020603050405020304"/>
              </a:rPr>
              <a:t>oxygen </a:t>
            </a:r>
            <a:r>
              <a:rPr sz="2400">
                <a:latin typeface="Times New Roman" panose="02020603050405020304"/>
                <a:ea typeface="Times New Roman" panose="02020603050405020304"/>
              </a:rPr>
              <a:t>element from the other elements.</a:t>
            </a:r>
            <a:endParaRPr sz="2400">
              <a:latin typeface="Times New Roman" panose="02020603050405020304"/>
              <a:ea typeface="Times New Roman" panose="02020603050405020304"/>
            </a:endParaRPr>
          </a:p>
          <a:p>
            <a:pPr marL="67945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latin typeface="Times New Roman" panose="02020603050405020304"/>
                <a:ea typeface="Times New Roman" panose="02020603050405020304"/>
              </a:rPr>
              <a:t>Water extinguishers are for Class A fires only - they should not be used on Class B or C fires. </a:t>
            </a:r>
            <a:endParaRPr lang="en-US" altLang="en-US" sz="2400">
              <a:latin typeface="Times New Roman" panose="02020603050405020304"/>
              <a:ea typeface="Times New Roman" panose="02020603050405020304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9" name="image21.jpeg" descr="https://tse3.mm.bing.net/th?id=OIP.M5affe0b00386af7140c0d00f783245d6H0&amp;pid=15.1&amp;P=0&amp;w=300&amp;h=300"/>
          <p:cNvPicPr>
            <a:picLocks noChangeAspect="1"/>
          </p:cNvPicPr>
          <p:nvPr>
            <p:ph idx="1"/>
          </p:nvPr>
        </p:nvPicPr>
        <p:blipFill>
          <a:blip r:embed="rId1" cstate="print"/>
          <a:stretch>
            <a:fillRect/>
          </a:stretch>
        </p:blipFill>
        <p:spPr>
          <a:xfrm>
            <a:off x="609600" y="595630"/>
            <a:ext cx="2627630" cy="5530215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4649470" y="595630"/>
            <a:ext cx="5080000" cy="4603115"/>
          </a:xfrm>
          <a:prstGeom prst="rect">
            <a:avLst/>
          </a:prstGeom>
        </p:spPr>
        <p:txBody>
          <a:bodyPr>
            <a:noAutofit/>
          </a:bodyPr>
          <a:p>
            <a:pPr marL="67945" indent="0" defTabSz="266700">
              <a:lnSpc>
                <a:spcPts val="1315"/>
              </a:lnSpc>
              <a:spcBef>
                <a:spcPct val="0"/>
              </a:spcBef>
              <a:spcAft>
                <a:spcPct val="0"/>
              </a:spcAft>
            </a:pPr>
            <a:r>
              <a:rPr sz="2400" b="1">
                <a:latin typeface="Times New Roman" panose="02020603050405020304"/>
                <a:ea typeface="Times New Roman" panose="02020603050405020304"/>
              </a:rPr>
              <a:t>Carbon Dioxide</a:t>
            </a:r>
            <a:endParaRPr sz="2400" b="1">
              <a:latin typeface="Times New Roman" panose="02020603050405020304"/>
              <a:ea typeface="Times New Roman" panose="02020603050405020304"/>
            </a:endParaRPr>
          </a:p>
          <a:p>
            <a:pPr marL="0" indent="0" defTabSz="266700">
              <a:spcBef>
                <a:spcPct val="0"/>
              </a:spcBef>
              <a:spcAft>
                <a:spcPct val="0"/>
              </a:spcAft>
            </a:pPr>
            <a:r>
              <a:rPr sz="2400" b="1">
                <a:latin typeface="Times New Roman" panose="02020603050405020304"/>
                <a:ea typeface="Times New Roman" panose="02020603050405020304"/>
              </a:rPr>
              <a:t> </a:t>
            </a:r>
            <a:endParaRPr sz="2400" b="1">
              <a:latin typeface="Times New Roman" panose="02020603050405020304"/>
              <a:ea typeface="Times New Roman" panose="02020603050405020304"/>
            </a:endParaRPr>
          </a:p>
          <a:p>
            <a:pPr marL="67945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400" b="1">
                <a:latin typeface="Times New Roman" panose="02020603050405020304"/>
                <a:ea typeface="Times New Roman" panose="02020603050405020304"/>
              </a:rPr>
              <a:t>Carbon Dioxide </a:t>
            </a:r>
            <a:r>
              <a:rPr sz="2400">
                <a:latin typeface="Times New Roman" panose="02020603050405020304"/>
                <a:ea typeface="Times New Roman" panose="02020603050405020304"/>
              </a:rPr>
              <a:t>fire extinguishers extinguish fire by taking away the </a:t>
            </a:r>
            <a:r>
              <a:rPr sz="2400" b="1">
                <a:latin typeface="Times New Roman" panose="02020603050405020304"/>
                <a:ea typeface="Times New Roman" panose="02020603050405020304"/>
              </a:rPr>
              <a:t>oxygen </a:t>
            </a:r>
            <a:r>
              <a:rPr sz="2400">
                <a:latin typeface="Times New Roman" panose="02020603050405020304"/>
                <a:ea typeface="Times New Roman" panose="02020603050405020304"/>
              </a:rPr>
              <a:t>element of the fire triangle and also be removing the </a:t>
            </a:r>
            <a:r>
              <a:rPr sz="2400" b="1">
                <a:latin typeface="Times New Roman" panose="02020603050405020304"/>
                <a:ea typeface="Times New Roman" panose="02020603050405020304"/>
              </a:rPr>
              <a:t>heat </a:t>
            </a:r>
            <a:r>
              <a:rPr sz="2400">
                <a:latin typeface="Times New Roman" panose="02020603050405020304"/>
                <a:ea typeface="Times New Roman" panose="02020603050405020304"/>
              </a:rPr>
              <a:t>with a very cold discharge.</a:t>
            </a:r>
            <a:endParaRPr sz="2400">
              <a:latin typeface="Times New Roman" panose="02020603050405020304"/>
              <a:ea typeface="Times New Roman" panose="02020603050405020304"/>
            </a:endParaRPr>
          </a:p>
          <a:p>
            <a:pPr marL="0" indent="0" defTabSz="266700">
              <a:spcBef>
                <a:spcPct val="0"/>
              </a:spcBef>
              <a:spcAft>
                <a:spcPct val="0"/>
              </a:spcAft>
            </a:pPr>
            <a:r>
              <a:rPr sz="2400">
                <a:latin typeface="Times New Roman" panose="02020603050405020304"/>
                <a:ea typeface="Times New Roman" panose="02020603050405020304"/>
              </a:rPr>
              <a:t>Carbon dioxide can be used on Class B &amp; C fires. They are usually ineffective on Class A fires.</a:t>
            </a:r>
            <a:endParaRPr sz="2400">
              <a:latin typeface="Times New Roman" panose="02020603050405020304"/>
              <a:ea typeface="Times New Roman" panose="02020603050405020304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3" name="image23.jpeg" descr="https://tse3.mm.bing.net/th?id=OIP.M0c64b815ed00d600213629b6ab964910H0&amp;pid=15.1&amp;P=0&amp;w=300&amp;h=300"/>
          <p:cNvPicPr>
            <a:picLocks noChangeAspect="1"/>
          </p:cNvPicPr>
          <p:nvPr>
            <p:ph idx="1"/>
          </p:nvPr>
        </p:nvPicPr>
        <p:blipFill>
          <a:blip r:embed="rId1" cstate="print"/>
          <a:stretch>
            <a:fillRect/>
          </a:stretch>
        </p:blipFill>
        <p:spPr>
          <a:xfrm>
            <a:off x="609600" y="928370"/>
            <a:ext cx="2275205" cy="4987925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4250690" y="1608455"/>
            <a:ext cx="6458585" cy="4098925"/>
          </a:xfrm>
          <a:prstGeom prst="rect">
            <a:avLst/>
          </a:prstGeom>
        </p:spPr>
        <p:txBody>
          <a:bodyPr>
            <a:noAutofit/>
          </a:bodyPr>
          <a:p>
            <a:pPr marL="0" indent="0" defTabSz="266700">
              <a:spcBef>
                <a:spcPct val="0"/>
              </a:spcBef>
              <a:spcAft>
                <a:spcPct val="0"/>
              </a:spcAft>
            </a:pPr>
            <a:r>
              <a:rPr sz="2800">
                <a:latin typeface="Times New Roman" panose="02020603050405020304"/>
                <a:ea typeface="Times New Roman" panose="02020603050405020304"/>
              </a:rPr>
              <a:t>More expensive than water, but more versatile. Used for Classes A &amp; B fires. Foam spray extinguishers are not recommended for fires involving electricity, but are safer than water if inadvertently sprayed onto live electrical apparatus.</a:t>
            </a:r>
            <a:endParaRPr sz="2800">
              <a:latin typeface="Times New Roman" panose="02020603050405020304"/>
              <a:ea typeface="Times New Roman" panose="02020603050405020304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 sz="3200" b="1"/>
              <a:t>PC (c) Select suitable fire extinguishers for classes of fire</a:t>
            </a:r>
            <a:r>
              <a:rPr lang="en-US" altLang="en-US"/>
              <a:t> </a:t>
            </a:r>
            <a:endParaRPr lang="en-US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en-US"/>
              <a:t>Coding of fire extinguishers as follows:</a:t>
            </a:r>
            <a:endParaRPr lang="en-US" altLang="en-US"/>
          </a:p>
          <a:p>
            <a:endParaRPr lang="en-US" altLang="en-US"/>
          </a:p>
          <a:p>
            <a:r>
              <a:rPr lang="en-US" altLang="en-US"/>
              <a:t>Coding of fire extinguishers as follows:</a:t>
            </a:r>
            <a:endParaRPr lang="en-US" altLang="en-US"/>
          </a:p>
          <a:p>
            <a:r>
              <a:rPr lang="en-US" altLang="en-US"/>
              <a:t>Water - Red Foam - Cream</a:t>
            </a:r>
            <a:endParaRPr lang="en-US" altLang="en-US"/>
          </a:p>
          <a:p>
            <a:r>
              <a:rPr lang="en-US" altLang="en-US"/>
              <a:t>Dry Powder - Blue</a:t>
            </a:r>
            <a:endParaRPr lang="en-US" altLang="en-US"/>
          </a:p>
          <a:p>
            <a:r>
              <a:rPr lang="en-US" altLang="en-US"/>
              <a:t>Carbon Dioxide (CO2) - Black</a:t>
            </a:r>
            <a:endParaRPr lang="en-US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en-US"/>
              <a:t>CLASS ‘A’ FIRE</a:t>
            </a:r>
            <a:endParaRPr lang="en-US" altLang="en-US"/>
          </a:p>
          <a:p>
            <a:r>
              <a:rPr lang="en-US" altLang="en-US"/>
              <a:t>These are fires where the combustible material is wood, paper or textiles and all articles made from them or composed predominantly or them.</a:t>
            </a:r>
            <a:endParaRPr lang="en-US" altLang="en-US"/>
          </a:p>
          <a:p>
            <a:r>
              <a:rPr lang="en-US" altLang="en-US"/>
              <a:t>Water is the most effective agent and operates by cooling the fuel below the temperature of combustion.</a:t>
            </a:r>
            <a:endParaRPr lang="en-US" altLang="en-US"/>
          </a:p>
          <a:p>
            <a:r>
              <a:rPr lang="en-US" altLang="en-US"/>
              <a:t>There are two types of portable water extinguishers</a:t>
            </a:r>
            <a:endParaRPr lang="en-US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0015"/>
            <a:ext cx="10972800" cy="6007735"/>
          </a:xfrm>
        </p:spPr>
        <p:txBody>
          <a:bodyPr/>
          <a:p>
            <a:pPr marL="0" indent="0">
              <a:buNone/>
            </a:pPr>
            <a:r>
              <a:rPr lang="en-US" altLang="en-US" sz="2400"/>
              <a:t>CLASS ‘B’ FIRES</a:t>
            </a:r>
            <a:endParaRPr lang="en-US" altLang="en-US" sz="2400"/>
          </a:p>
          <a:p>
            <a:endParaRPr lang="en-US" altLang="en-US" sz="2400"/>
          </a:p>
          <a:p>
            <a:r>
              <a:rPr lang="en-US" altLang="en-US" sz="2400"/>
              <a:t>These are fires where the combustible material is an inflammable liquid such as oil, fat, petrol, paint or lacquer.</a:t>
            </a:r>
            <a:endParaRPr lang="en-US" altLang="en-US" sz="2400"/>
          </a:p>
          <a:p>
            <a:r>
              <a:rPr lang="en-US" altLang="en-US" sz="2400"/>
              <a:t>There are three main types of suitable fire extinguishers for use with this type of fire.</a:t>
            </a:r>
            <a:endParaRPr lang="en-US" altLang="en-US" sz="2400"/>
          </a:p>
          <a:p>
            <a:endParaRPr lang="en-US" altLang="en-US" sz="2400"/>
          </a:p>
          <a:p>
            <a:r>
              <a:rPr lang="en-US" altLang="en-US" sz="2400"/>
              <a:t>FOAM (PALE CREM Body)</a:t>
            </a:r>
            <a:endParaRPr lang="en-US" altLang="en-US" sz="2400"/>
          </a:p>
          <a:p>
            <a:endParaRPr lang="en-US" altLang="en-US" sz="2400"/>
          </a:p>
          <a:p>
            <a:r>
              <a:rPr lang="en-US" altLang="en-US" sz="2400"/>
              <a:t>DRY POWDER (BLUE Body)</a:t>
            </a:r>
            <a:endParaRPr lang="en-US" altLang="en-US" sz="2400"/>
          </a:p>
          <a:p>
            <a:endParaRPr lang="en-US" altLang="en-US" sz="2400"/>
          </a:p>
          <a:p>
            <a:r>
              <a:rPr lang="en-US" altLang="en-US" sz="2400"/>
              <a:t>CARBON DIOXI DE GAS (BLACK Body)</a:t>
            </a:r>
            <a:endParaRPr lang="en-US" altLang="en-US" sz="24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7005"/>
            <a:ext cx="10972800" cy="5960745"/>
          </a:xfrm>
        </p:spPr>
        <p:txBody>
          <a:bodyPr/>
          <a:p>
            <a:r>
              <a:rPr lang="en-US" altLang="en-US"/>
              <a:t>CLASS ‘C’ FIRE</a:t>
            </a:r>
            <a:endParaRPr lang="en-US" altLang="en-US"/>
          </a:p>
          <a:p>
            <a:endParaRPr lang="en-US" altLang="en-US"/>
          </a:p>
          <a:p>
            <a:r>
              <a:rPr lang="en-US" altLang="en-US"/>
              <a:t>This is where electrical wiring lives and equipment is involved. It is not strictly a separate class but includes risks where there is danger of electric shock.</a:t>
            </a:r>
            <a:endParaRPr lang="en-US" altLang="en-US"/>
          </a:p>
          <a:p>
            <a:r>
              <a:rPr lang="en-US" altLang="en-US"/>
              <a:t>The fire extinguishing agents must be non-conductors of electricity. Three types may be used: DRY POWER (BLUE BODY)</a:t>
            </a:r>
            <a:endParaRPr lang="en-US" altLang="en-US"/>
          </a:p>
          <a:p>
            <a:r>
              <a:rPr lang="en-US" altLang="en-US"/>
              <a:t>CARBON DIOXIDE (BLUE BODY) VAPORISING LIQUID (GREEN BODY)</a:t>
            </a:r>
            <a:endParaRPr lang="en-US" altLang="en-US"/>
          </a:p>
          <a:p>
            <a:endParaRPr lang="en-US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 sz="3200" b="1"/>
              <a:t>PC (d) Operate fire extinguisher appropriately for classes of fire</a:t>
            </a:r>
            <a:endParaRPr lang="en-US" altLang="en-US" sz="3200" b="1"/>
          </a:p>
        </p:txBody>
      </p:sp>
      <p:pic>
        <p:nvPicPr>
          <p:cNvPr id="65" name="image24.png" descr="How To Use a Fire Extinguisher"/>
          <p:cNvPicPr>
            <a:picLocks noChangeAspect="1"/>
          </p:cNvPicPr>
          <p:nvPr>
            <p:ph idx="1"/>
          </p:nvPr>
        </p:nvPicPr>
        <p:blipFill>
          <a:blip r:embed="rId1" cstate="print"/>
          <a:stretch>
            <a:fillRect/>
          </a:stretch>
        </p:blipFill>
        <p:spPr>
          <a:xfrm>
            <a:off x="790575" y="1224280"/>
            <a:ext cx="10791190" cy="485330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9" name="image26.png" descr="first, PULL the Pin"/>
          <p:cNvPicPr>
            <a:picLocks noChangeAspect="1"/>
          </p:cNvPicPr>
          <p:nvPr>
            <p:ph idx="1"/>
          </p:nvPr>
        </p:nvPicPr>
        <p:blipFill>
          <a:blip r:embed="rId1" cstate="print"/>
          <a:stretch>
            <a:fillRect/>
          </a:stretch>
        </p:blipFill>
        <p:spPr>
          <a:xfrm>
            <a:off x="777875" y="991235"/>
            <a:ext cx="10407650" cy="550037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 sz="3200" b="1"/>
              <a:t>LEARNING OUTCOMES</a:t>
            </a:r>
            <a:endParaRPr lang="en-US" altLang="en-US" sz="3200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en-US"/>
              <a:t>DEMONSTRATE KNOWLEDGE OF HEALTH, SAFETY AND ENVIRONMENTAL RULES</a:t>
            </a:r>
            <a:endParaRPr lang="en-US" altLang="en-US"/>
          </a:p>
          <a:p>
            <a:r>
              <a:rPr lang="en-US" altLang="en-US"/>
              <a:t>DEMONSTRATE KNOWLEDGE OF SAFETY IN REPAIRING TANKS.</a:t>
            </a:r>
            <a:endParaRPr lang="en-US" altLang="en-US"/>
          </a:p>
          <a:p>
            <a:r>
              <a:rPr lang="en-US" altLang="en-US"/>
              <a:t>DEMONSTRATE SKILLS IN OPERATING FIREFIGHTING EQUIPMENT.</a:t>
            </a:r>
            <a:endParaRPr lang="en-US" altLang="en-US"/>
          </a:p>
          <a:p>
            <a:r>
              <a:rPr lang="en-US" altLang="en-US"/>
              <a:t>DEMONSTRATE KNOWLEDGE OF THE EFFECTS OF WELDING FUMES.</a:t>
            </a:r>
            <a:endParaRPr lang="en-US" alt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1" name="image27.png" descr="then, AIM at the base of the fire"/>
          <p:cNvPicPr>
            <a:picLocks noChangeAspect="1"/>
          </p:cNvPicPr>
          <p:nvPr>
            <p:ph idx="1"/>
          </p:nvPr>
        </p:nvPicPr>
        <p:blipFill>
          <a:blip r:embed="rId1" cstate="print"/>
          <a:stretch>
            <a:fillRect/>
          </a:stretch>
        </p:blipFill>
        <p:spPr>
          <a:xfrm>
            <a:off x="608965" y="916940"/>
            <a:ext cx="10972800" cy="577215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73" name="image28.png" descr="then, SQUEEZE the handle or lever"/>
          <p:cNvPicPr>
            <a:picLocks noChangeAspect="1"/>
          </p:cNvPicPr>
          <p:nvPr>
            <p:ph idx="1"/>
          </p:nvPr>
        </p:nvPicPr>
        <p:blipFill>
          <a:blip r:embed="rId1" cstate="print"/>
          <a:stretch>
            <a:fillRect/>
          </a:stretch>
        </p:blipFill>
        <p:spPr>
          <a:xfrm>
            <a:off x="608965" y="867410"/>
            <a:ext cx="10973435" cy="551942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5" name="image29.png" descr="then, SWEEP from side-to-side"/>
          <p:cNvPicPr>
            <a:picLocks noChangeAspect="1"/>
          </p:cNvPicPr>
          <p:nvPr>
            <p:ph idx="1"/>
          </p:nvPr>
        </p:nvPicPr>
        <p:blipFill>
          <a:blip r:embed="rId1" cstate="print"/>
          <a:stretch>
            <a:fillRect/>
          </a:stretch>
        </p:blipFill>
        <p:spPr>
          <a:xfrm>
            <a:off x="608965" y="839470"/>
            <a:ext cx="10861040" cy="566102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 sz="3200" b="1"/>
              <a:t>PC (e) Observe health and safety rules for fire fighting</a:t>
            </a:r>
            <a:r>
              <a:rPr lang="en-US" altLang="en-US"/>
              <a:t> </a:t>
            </a:r>
            <a:endParaRPr lang="en-US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en-US"/>
              <a:t>Emergency planning</a:t>
            </a:r>
            <a:endParaRPr lang="en-US" altLang="en-US"/>
          </a:p>
          <a:p>
            <a:r>
              <a:rPr lang="en-US" altLang="en-US"/>
              <a:t>Fire alarms and detectors</a:t>
            </a:r>
            <a:endParaRPr lang="en-US" altLang="en-US"/>
          </a:p>
          <a:p>
            <a:r>
              <a:rPr lang="en-US" altLang="en-US"/>
              <a:t>Escape routes</a:t>
            </a:r>
            <a:endParaRPr lang="en-US" alt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792480"/>
          </a:xfrm>
        </p:spPr>
        <p:txBody>
          <a:bodyPr/>
          <a:p>
            <a:r>
              <a:rPr lang="en-US" altLang="en-US" sz="3200" b="1"/>
              <a:t>LO 4 Demonstrate knowledge of the effects of welding fumes.</a:t>
            </a:r>
            <a:endParaRPr lang="en-US" altLang="en-US" sz="3200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en-US" b="1"/>
              <a:t>PC (a) Explain welding fumes.</a:t>
            </a:r>
            <a:endParaRPr lang="en-US" altLang="en-US" b="1"/>
          </a:p>
          <a:p>
            <a:endParaRPr lang="en-US" altLang="en-US" b="1"/>
          </a:p>
          <a:p>
            <a:r>
              <a:rPr lang="en-US" altLang="en-US" b="1"/>
              <a:t>PC (b) Describe types of welding fumes.</a:t>
            </a:r>
            <a:endParaRPr lang="en-US" altLang="en-US" b="1"/>
          </a:p>
          <a:p>
            <a:r>
              <a:rPr lang="en-US" altLang="en-US" sz="2400"/>
              <a:t>Carbon monoxide: Formed in the arc</a:t>
            </a:r>
            <a:endParaRPr lang="en-US" altLang="en-US" sz="2400"/>
          </a:p>
          <a:p>
            <a:r>
              <a:rPr lang="en-US" altLang="en-US" sz="2400"/>
              <a:t>Hydrogen fluoride: Formed in the arc</a:t>
            </a:r>
            <a:endParaRPr lang="en-US" altLang="en-US" sz="2400"/>
          </a:p>
          <a:p>
            <a:r>
              <a:rPr lang="en-US" altLang="en-US" sz="2400"/>
              <a:t>Nitric oxide: Formed in the arc</a:t>
            </a:r>
            <a:endParaRPr lang="en-US" altLang="en-US" sz="2400"/>
          </a:p>
          <a:p>
            <a:r>
              <a:rPr lang="en-US" altLang="en-US" sz="2400"/>
              <a:t>Nitrogen dioxide: Formed in the arc</a:t>
            </a:r>
            <a:endParaRPr lang="en-US" altLang="en-US" sz="2400"/>
          </a:p>
          <a:p>
            <a:r>
              <a:rPr lang="en-US" altLang="en-US" sz="2400"/>
              <a:t>Ozone: Formed in the arc</a:t>
            </a:r>
            <a:endParaRPr lang="en-US" altLang="en-US" sz="2400"/>
          </a:p>
          <a:p>
            <a:r>
              <a:rPr lang="en-US" altLang="en-US" sz="2400"/>
              <a:t>Carbon dioxide: Used as a shielding gas</a:t>
            </a:r>
            <a:endParaRPr lang="en-US" altLang="en-US" sz="2400"/>
          </a:p>
          <a:p>
            <a:r>
              <a:rPr lang="en-US" altLang="en-US" sz="2400"/>
              <a:t>Argon: Used as a shielding gas</a:t>
            </a:r>
            <a:endParaRPr lang="en-US" altLang="en-US" sz="2400"/>
          </a:p>
          <a:p>
            <a:r>
              <a:rPr lang="en-US" altLang="en-US" sz="2400"/>
              <a:t>Helium: Used as a shielding gas</a:t>
            </a:r>
            <a:endParaRPr lang="en-US" altLang="en-US" sz="24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 sz="3200" b="1"/>
              <a:t>PC (C) State effect of welding fumes</a:t>
            </a:r>
            <a:r>
              <a:rPr lang="en-US" altLang="en-US"/>
              <a:t> </a:t>
            </a:r>
            <a:endParaRPr lang="en-US" altLang="en-US"/>
          </a:p>
        </p:txBody>
      </p:sp>
      <p:graphicFrame>
        <p:nvGraphicFramePr>
          <p:cNvPr id="4" name="Content Placeholder 3"/>
          <p:cNvGraphicFramePr/>
          <p:nvPr>
            <p:ph idx="1"/>
            <p:custDataLst>
              <p:tags r:id="rId1"/>
            </p:custDataLst>
          </p:nvPr>
        </p:nvGraphicFramePr>
        <p:xfrm>
          <a:off x="609600" y="899795"/>
          <a:ext cx="10972800" cy="5659755"/>
        </p:xfrm>
        <a:graphic>
          <a:graphicData uri="http://schemas.openxmlformats.org/drawingml/2006/table">
            <a:tbl>
              <a:tblPr/>
              <a:tblGrid>
                <a:gridCol w="3657600"/>
                <a:gridCol w="3657600"/>
                <a:gridCol w="3657600"/>
              </a:tblGrid>
              <a:tr h="300990">
                <a:tc gridSpan="3">
                  <a:txBody>
                    <a:bodyPr/>
                    <a:p>
                      <a:pPr marL="6858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solidFill>
                            <a:srgbClr val="333333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Table 1</a:t>
                      </a:r>
                      <a:br>
                        <a:rPr sz="1000" b="1">
                          <a:solidFill>
                            <a:srgbClr val="333333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</a:br>
                      <a:r>
                        <a:rPr sz="1000" b="1">
                          <a:solidFill>
                            <a:srgbClr val="333333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Source and Health Effect of Welding Fumes</a:t>
                      </a:r>
                      <a:endParaRPr sz="1000" b="1">
                        <a:solidFill>
                          <a:srgbClr val="333333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ctr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cP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150495">
                <a:tc>
                  <a:txBody>
                    <a:bodyPr/>
                    <a:p>
                      <a:pPr marL="6858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solidFill>
                            <a:srgbClr val="333333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Fume Type</a:t>
                      </a:r>
                      <a:endParaRPr sz="1000" b="1">
                        <a:solidFill>
                          <a:srgbClr val="333333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ctr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6858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solidFill>
                            <a:srgbClr val="333333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Source</a:t>
                      </a:r>
                      <a:endParaRPr sz="1000" b="1">
                        <a:solidFill>
                          <a:srgbClr val="333333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ctr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6858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solidFill>
                            <a:srgbClr val="333333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Health Effect</a:t>
                      </a:r>
                      <a:endParaRPr sz="1000" b="1">
                        <a:solidFill>
                          <a:srgbClr val="333333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ctr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9895">
                <a:tc>
                  <a:txBody>
                    <a:bodyPr/>
                    <a:p>
                      <a:pPr marL="6858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>
                          <a:solidFill>
                            <a:srgbClr val="333333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Aluminum</a:t>
                      </a:r>
                      <a:endParaRPr sz="1000">
                        <a:solidFill>
                          <a:srgbClr val="333333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6858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>
                          <a:solidFill>
                            <a:srgbClr val="333333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Aluminum component of some alloys, e.g., Inconels, copper, zinc, steel, magnesium, brass and filler materials.</a:t>
                      </a:r>
                      <a:endParaRPr sz="1000">
                        <a:solidFill>
                          <a:srgbClr val="333333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6858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>
                          <a:solidFill>
                            <a:srgbClr val="333333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Respiratory irritant.</a:t>
                      </a:r>
                      <a:endParaRPr sz="1000">
                        <a:solidFill>
                          <a:srgbClr val="333333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0990">
                <a:tc>
                  <a:txBody>
                    <a:bodyPr/>
                    <a:p>
                      <a:pPr marL="6858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>
                          <a:solidFill>
                            <a:srgbClr val="333333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Beryllium</a:t>
                      </a:r>
                      <a:endParaRPr sz="1000">
                        <a:solidFill>
                          <a:srgbClr val="333333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6858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>
                          <a:solidFill>
                            <a:srgbClr val="333333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Hardening agent found in copper, magnesium, aluminum alloys and electrical contacts.</a:t>
                      </a:r>
                      <a:endParaRPr sz="1000">
                        <a:solidFill>
                          <a:srgbClr val="333333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6858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>
                          <a:solidFill>
                            <a:srgbClr val="333333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"Metal Fume Fever." A carcinogen. Other chronic effects include damage to the respiratory tract.</a:t>
                      </a:r>
                      <a:endParaRPr sz="1000">
                        <a:solidFill>
                          <a:srgbClr val="333333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73405">
                <a:tc>
                  <a:txBody>
                    <a:bodyPr/>
                    <a:p>
                      <a:pPr marL="6858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>
                          <a:solidFill>
                            <a:srgbClr val="333333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Cadmium Oxides</a:t>
                      </a:r>
                      <a:endParaRPr sz="1000">
                        <a:solidFill>
                          <a:srgbClr val="333333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6858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>
                          <a:solidFill>
                            <a:srgbClr val="333333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Stainless steel containing cadmium or plated materials, zinc alloy.</a:t>
                      </a:r>
                      <a:endParaRPr sz="1000">
                        <a:solidFill>
                          <a:srgbClr val="333333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6858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>
                          <a:solidFill>
                            <a:srgbClr val="333333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Irritation of respiratory system, sore and dry throat, chest pain and breathing difficulty. Chronic effects include kidney damage and emphysema. Suspected carcinogen.</a:t>
                      </a:r>
                      <a:endParaRPr sz="1000">
                        <a:solidFill>
                          <a:srgbClr val="333333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9895">
                <a:tc>
                  <a:txBody>
                    <a:bodyPr/>
                    <a:p>
                      <a:pPr marL="6858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>
                          <a:solidFill>
                            <a:srgbClr val="333333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Chromium</a:t>
                      </a:r>
                      <a:endParaRPr sz="1000">
                        <a:solidFill>
                          <a:srgbClr val="333333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6858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>
                          <a:solidFill>
                            <a:srgbClr val="333333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Most stainless-steel and high-alloy materials, welding rods. Also used as plating material. Converts to hexavalent chromium during welding.</a:t>
                      </a:r>
                      <a:endParaRPr sz="1000">
                        <a:solidFill>
                          <a:srgbClr val="333333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6858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>
                          <a:solidFill>
                            <a:srgbClr val="333333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Increased risk of lung cancer. Some individuals may develop skin irritation. Some forms are carcinogens (hexavalent chromium).</a:t>
                      </a:r>
                      <a:endParaRPr sz="1000">
                        <a:solidFill>
                          <a:srgbClr val="333333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0990">
                <a:tc>
                  <a:txBody>
                    <a:bodyPr/>
                    <a:p>
                      <a:pPr marL="6858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>
                          <a:solidFill>
                            <a:srgbClr val="333333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Copper</a:t>
                      </a:r>
                      <a:endParaRPr sz="1000">
                        <a:solidFill>
                          <a:srgbClr val="333333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6858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>
                          <a:solidFill>
                            <a:srgbClr val="333333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Alloys such as Monel, brass, bronze. Also some welding rods.</a:t>
                      </a:r>
                      <a:endParaRPr sz="1000">
                        <a:solidFill>
                          <a:srgbClr val="333333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6858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>
                          <a:solidFill>
                            <a:srgbClr val="333333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Acute effects include irritation of the eyes, nose and throat, nausea and "Metal Fume Fever."</a:t>
                      </a:r>
                      <a:endParaRPr sz="1000">
                        <a:solidFill>
                          <a:srgbClr val="333333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73405">
                <a:tc>
                  <a:txBody>
                    <a:bodyPr/>
                    <a:p>
                      <a:pPr marL="6858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>
                          <a:solidFill>
                            <a:srgbClr val="333333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Fluorides</a:t>
                      </a:r>
                      <a:endParaRPr sz="1000">
                        <a:solidFill>
                          <a:srgbClr val="333333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6858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>
                          <a:solidFill>
                            <a:srgbClr val="333333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Common electrode coating and flux material for both low- and high-alloy steels.</a:t>
                      </a:r>
                      <a:endParaRPr sz="1000">
                        <a:solidFill>
                          <a:srgbClr val="333333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6858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>
                          <a:solidFill>
                            <a:srgbClr val="333333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Acute effect is irritation of the eyes, nose and throat. Long-term exposures may result in bone and joint problems. Chronic effects also include excess fluid in the lungs.</a:t>
                      </a:r>
                      <a:endParaRPr sz="1000">
                        <a:solidFill>
                          <a:srgbClr val="333333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72770">
                <a:tc>
                  <a:txBody>
                    <a:bodyPr/>
                    <a:p>
                      <a:pPr marL="6858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>
                          <a:solidFill>
                            <a:srgbClr val="333333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Iron Oxides</a:t>
                      </a:r>
                      <a:endParaRPr sz="1000">
                        <a:solidFill>
                          <a:srgbClr val="333333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6858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>
                          <a:solidFill>
                            <a:srgbClr val="333333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The major contaminant in all iron or steel welding processes.</a:t>
                      </a:r>
                      <a:endParaRPr sz="1000">
                        <a:solidFill>
                          <a:srgbClr val="333333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6858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>
                          <a:solidFill>
                            <a:srgbClr val="333333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Siderosis – a benign form of lung disease caused by particles deposited in the lungs. Acute symptoms include irritation of the nose and lungs. Tends to clear up when exposure stops.</a:t>
                      </a:r>
                      <a:endParaRPr sz="1000">
                        <a:solidFill>
                          <a:srgbClr val="333333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0990">
                <a:tc>
                  <a:txBody>
                    <a:bodyPr/>
                    <a:p>
                      <a:pPr marL="6858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>
                          <a:solidFill>
                            <a:srgbClr val="333333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Lead</a:t>
                      </a:r>
                      <a:endParaRPr sz="1000">
                        <a:solidFill>
                          <a:srgbClr val="333333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6858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>
                          <a:solidFill>
                            <a:srgbClr val="333333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Solder, brass and bronze alloys, primer/coating on steels.</a:t>
                      </a:r>
                      <a:endParaRPr sz="1000">
                        <a:solidFill>
                          <a:srgbClr val="333333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6858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>
                          <a:solidFill>
                            <a:srgbClr val="333333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Chronic effects to nervous system, kidneys, digestive system and mental capacity. Can cause lead poisoning.</a:t>
                      </a:r>
                      <a:endParaRPr sz="1000">
                        <a:solidFill>
                          <a:srgbClr val="333333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6385">
                <a:tc>
                  <a:txBody>
                    <a:bodyPr/>
                    <a:p>
                      <a:pPr marL="6858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>
                          <a:solidFill>
                            <a:srgbClr val="333333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Manganese</a:t>
                      </a:r>
                      <a:endParaRPr sz="1000">
                        <a:solidFill>
                          <a:srgbClr val="333333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6858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>
                          <a:solidFill>
                            <a:srgbClr val="333333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Most welding processes, especially high-tensile steels.</a:t>
                      </a:r>
                      <a:endParaRPr sz="1000">
                        <a:solidFill>
                          <a:srgbClr val="333333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6858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>
                          <a:solidFill>
                            <a:srgbClr val="333333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“Metal Fume Fever.” Chronic effects may include central nervous system problems.</a:t>
                      </a:r>
                      <a:endParaRPr sz="1000">
                        <a:solidFill>
                          <a:srgbClr val="333333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7020">
                <a:tc>
                  <a:txBody>
                    <a:bodyPr/>
                    <a:p>
                      <a:pPr marL="6858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>
                          <a:solidFill>
                            <a:srgbClr val="333333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Molybdenum</a:t>
                      </a:r>
                      <a:endParaRPr sz="1000">
                        <a:solidFill>
                          <a:srgbClr val="333333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6858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>
                          <a:solidFill>
                            <a:srgbClr val="333333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Steel alloys, iron, stainless steel, nickel alloys.</a:t>
                      </a:r>
                      <a:endParaRPr sz="1000">
                        <a:solidFill>
                          <a:srgbClr val="333333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6858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>
                          <a:solidFill>
                            <a:srgbClr val="333333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Acute effects are eye, nose and throat irritation, and shortness of breath.</a:t>
                      </a:r>
                      <a:endParaRPr sz="1000">
                        <a:solidFill>
                          <a:srgbClr val="333333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72770">
                <a:tc>
                  <a:txBody>
                    <a:bodyPr/>
                    <a:p>
                      <a:pPr marL="6858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>
                          <a:solidFill>
                            <a:srgbClr val="333333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Nickel</a:t>
                      </a:r>
                      <a:endParaRPr sz="1000">
                        <a:solidFill>
                          <a:srgbClr val="333333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6858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>
                          <a:solidFill>
                            <a:srgbClr val="333333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Stainless steel, Inconel, Monel, Hastelloy and other high-alloy materials, welding rods and plated steel.</a:t>
                      </a:r>
                      <a:endParaRPr sz="1000">
                        <a:solidFill>
                          <a:srgbClr val="333333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6858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>
                          <a:solidFill>
                            <a:srgbClr val="333333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Acute effect is irritation of the eyes, nose and throat. Increased cancer risk has been noted in occupations other than welding. Also associated with dermatitis and lung problems.</a:t>
                      </a:r>
                      <a:endParaRPr sz="1000">
                        <a:solidFill>
                          <a:srgbClr val="333333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9895">
                <a:tc>
                  <a:txBody>
                    <a:bodyPr/>
                    <a:p>
                      <a:pPr marL="6858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>
                          <a:solidFill>
                            <a:srgbClr val="333333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Vanadium</a:t>
                      </a:r>
                      <a:endParaRPr sz="1000">
                        <a:solidFill>
                          <a:srgbClr val="333333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6858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>
                          <a:solidFill>
                            <a:srgbClr val="333333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Some steel alloys, iron, stainless steel, nickel alloys.</a:t>
                      </a:r>
                      <a:endParaRPr sz="1000">
                        <a:solidFill>
                          <a:srgbClr val="333333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6858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>
                          <a:solidFill>
                            <a:srgbClr val="333333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Acute effect is irritation of the eyes, skin and respiratory tract. Chronic effects include bronchitis, retinitis, fluid in the lungs and pneumonia.</a:t>
                      </a:r>
                      <a:endParaRPr sz="1000">
                        <a:solidFill>
                          <a:srgbClr val="333333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49860">
                <a:tc>
                  <a:txBody>
                    <a:bodyPr/>
                    <a:p>
                      <a:pPr marL="6858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>
                          <a:solidFill>
                            <a:srgbClr val="333333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Zinc</a:t>
                      </a:r>
                      <a:endParaRPr sz="1000">
                        <a:solidFill>
                          <a:srgbClr val="333333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6858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>
                          <a:solidFill>
                            <a:srgbClr val="333333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Galvanized and painted metal.</a:t>
                      </a:r>
                      <a:endParaRPr sz="1000">
                        <a:solidFill>
                          <a:srgbClr val="333333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6858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>
                          <a:solidFill>
                            <a:srgbClr val="333333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Metal Fume Fever.</a:t>
                      </a:r>
                      <a:endParaRPr sz="1000">
                        <a:solidFill>
                          <a:srgbClr val="333333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 altLang="en-US" sz="3200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en-US" altLang="en-US" b="1">
              <a:sym typeface="+mn-ea"/>
            </a:endParaRPr>
          </a:p>
          <a:p>
            <a:endParaRPr lang="en-US" altLang="en-US" b="1">
              <a:sym typeface="+mn-ea"/>
            </a:endParaRPr>
          </a:p>
          <a:p>
            <a:r>
              <a:rPr lang="en-US" altLang="en-US" b="1">
                <a:sym typeface="+mn-ea"/>
              </a:rPr>
              <a:t>PC (d) Explain fumes control in  workshop</a:t>
            </a:r>
            <a:endParaRPr lang="en-US" altLang="en-US" b="1"/>
          </a:p>
          <a:p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 algn="ctr">
              <a:buNone/>
            </a:pPr>
            <a:endParaRPr lang="en-US"/>
          </a:p>
          <a:p>
            <a:pPr marL="0" indent="0" algn="ctr">
              <a:buNone/>
            </a:pPr>
            <a:endParaRPr lang="en-US"/>
          </a:p>
          <a:p>
            <a:pPr marL="0" indent="0" algn="ctr">
              <a:buNone/>
            </a:pPr>
            <a:endParaRPr lang="en-US"/>
          </a:p>
          <a:p>
            <a:pPr marL="0" indent="0" algn="ctr">
              <a:buNone/>
            </a:pPr>
            <a:r>
              <a:rPr lang="en-US"/>
              <a:t>THANK YOU</a:t>
            </a:r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 sz="3200" b="1"/>
              <a:t> LO 1 Demonstrate knowledge of Health, Safety and Environmental rules</a:t>
            </a:r>
            <a:endParaRPr lang="en-US" altLang="en-US" sz="3200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en-US"/>
              <a:t>PC (a) State  uses of Personal Protective Equipment (PPE) on site. </a:t>
            </a:r>
            <a:endParaRPr lang="en-US" altLang="en-US"/>
          </a:p>
          <a:p>
            <a:r>
              <a:rPr lang="en-US" altLang="en-US"/>
              <a:t>PC(b) Identify safety signs and symbols when working on site</a:t>
            </a:r>
            <a:endParaRPr lang="en-US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 sz="3200" b="1"/>
              <a:t>PC (c) State safety rules when working at heights</a:t>
            </a:r>
            <a:endParaRPr lang="en-US" altLang="en-US" sz="3200" b="1"/>
          </a:p>
        </p:txBody>
      </p:sp>
      <p:pic>
        <p:nvPicPr>
          <p:cNvPr id="31" name="image16.jpeg" descr="https://2ecffd01e1ab3e9383f0-07db7b9624bbdf022e3b5395236d5cf8.ssl.cf4.rackcdn.com/Product-800x800/edb3854e-6a1a-4059-9dae-9fe1894fe719.jpg"/>
          <p:cNvPicPr>
            <a:picLocks noChangeAspect="1"/>
          </p:cNvPicPr>
          <p:nvPr>
            <p:ph idx="1"/>
          </p:nvPr>
        </p:nvPicPr>
        <p:blipFill>
          <a:blip r:embed="rId1" cstate="print"/>
          <a:stretch>
            <a:fillRect/>
          </a:stretch>
        </p:blipFill>
        <p:spPr>
          <a:xfrm>
            <a:off x="1664335" y="1384300"/>
            <a:ext cx="3566160" cy="4953000"/>
          </a:xfrm>
          <a:prstGeom prst="rect">
            <a:avLst/>
          </a:prstGeom>
        </p:spPr>
      </p:pic>
      <p:sp>
        <p:nvSpPr>
          <p:cNvPr id="4" name="Text Box 3"/>
          <p:cNvSpPr txBox="1"/>
          <p:nvPr/>
        </p:nvSpPr>
        <p:spPr>
          <a:xfrm>
            <a:off x="5230495" y="885825"/>
            <a:ext cx="5080000" cy="4723130"/>
          </a:xfrm>
          <a:prstGeom prst="rect">
            <a:avLst/>
          </a:prstGeom>
        </p:spPr>
        <p:txBody>
          <a:bodyPr>
            <a:spAutoFit/>
          </a:bodyPr>
          <a:p>
            <a:pPr marL="0" indent="0" defTabSz="266700">
              <a:spcBef>
                <a:spcPct val="0"/>
              </a:spcBef>
              <a:spcAft>
                <a:spcPct val="0"/>
              </a:spcAft>
            </a:pPr>
            <a:r>
              <a:rPr sz="2000">
                <a:latin typeface="Times New Roman" panose="02020603050405020304"/>
                <a:ea typeface="Times New Roman" panose="02020603050405020304"/>
              </a:rPr>
              <a:t>Before working at height work through these simple steps:</a:t>
            </a:r>
            <a:endParaRPr sz="2000">
              <a:latin typeface="Times New Roman" panose="02020603050405020304"/>
              <a:ea typeface="Times New Roman" panose="02020603050405020304"/>
            </a:endParaRPr>
          </a:p>
          <a:p>
            <a:pPr marL="419100" indent="-342900" defTabSz="26670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sz="2000">
                <a:latin typeface="Times New Roman" panose="02020603050405020304"/>
                <a:ea typeface="Times New Roman" panose="02020603050405020304"/>
              </a:rPr>
              <a:t>Avoid work at height where it's </a:t>
            </a:r>
            <a:r>
              <a:rPr sz="200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NOT</a:t>
            </a:r>
            <a:r>
              <a:rPr sz="2000">
                <a:latin typeface="Times New Roman" panose="02020603050405020304"/>
                <a:ea typeface="Times New Roman" panose="02020603050405020304"/>
              </a:rPr>
              <a:t> reasonably practicable to do so</a:t>
            </a:r>
            <a:endParaRPr sz="2000">
              <a:latin typeface="Times New Roman" panose="02020603050405020304"/>
              <a:ea typeface="Times New Roman" panose="02020603050405020304"/>
            </a:endParaRPr>
          </a:p>
          <a:p>
            <a:pPr marL="76200" indent="0" defTabSz="26670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</a:pPr>
            <a:r>
              <a:rPr sz="2000">
                <a:latin typeface="Times New Roman" panose="02020603050405020304"/>
                <a:ea typeface="Times New Roman" panose="02020603050405020304"/>
              </a:rPr>
              <a:t>•	Where work at height cannot be easily avoided, prevent falls using either an existing place of work that is already safe or the right type of equipment</a:t>
            </a:r>
            <a:endParaRPr sz="2000">
              <a:latin typeface="Times New Roman" panose="02020603050405020304"/>
              <a:ea typeface="Times New Roman" panose="02020603050405020304"/>
            </a:endParaRPr>
          </a:p>
          <a:p>
            <a:pPr marL="76200" indent="0" defTabSz="26670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</a:pPr>
            <a:r>
              <a:rPr sz="2000">
                <a:latin typeface="Times New Roman" panose="02020603050405020304"/>
                <a:ea typeface="Times New Roman" panose="02020603050405020304"/>
              </a:rPr>
              <a:t>•	Minimize the distance and consequences of a fall, by using the right type of equipment where the risk cannot be eliminated</a:t>
            </a:r>
            <a:endParaRPr sz="2000">
              <a:latin typeface="Times New Roman" panose="02020603050405020304"/>
              <a:ea typeface="Times New Roman" panose="02020603050405020304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4" name="image17.jpeg" descr="https://www.millerfallprotection.com/images/stories/climbing-fall-protecting-systems/glideloc/large/GlideLoc-App.jpg"/>
          <p:cNvPicPr>
            <a:picLocks noChangeAspect="1"/>
          </p:cNvPicPr>
          <p:nvPr>
            <p:ph idx="1"/>
          </p:nvPr>
        </p:nvPicPr>
        <p:blipFill>
          <a:blip r:embed="rId1" cstate="print"/>
          <a:stretch>
            <a:fillRect/>
          </a:stretch>
        </p:blipFill>
        <p:spPr>
          <a:xfrm>
            <a:off x="610235" y="167640"/>
            <a:ext cx="10972165" cy="643509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 sz="3200" b="1"/>
              <a:t>PC (d) Outline causes of pollution on site.</a:t>
            </a:r>
            <a:endParaRPr lang="en-US" altLang="en-US" sz="3200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en-US" altLang="en-US"/>
          </a:p>
          <a:p>
            <a:r>
              <a:rPr lang="en-US" altLang="en-US"/>
              <a:t>Noise, </a:t>
            </a:r>
            <a:endParaRPr lang="en-US" altLang="en-US"/>
          </a:p>
          <a:p>
            <a:r>
              <a:rPr lang="en-US" altLang="en-US"/>
              <a:t>Welding fumes, </a:t>
            </a:r>
            <a:endParaRPr lang="en-US" altLang="en-US"/>
          </a:p>
          <a:p>
            <a:r>
              <a:rPr lang="en-US" altLang="en-US"/>
              <a:t>Fuel gases, </a:t>
            </a:r>
            <a:endParaRPr lang="en-US" altLang="en-US"/>
          </a:p>
          <a:p>
            <a:r>
              <a:rPr lang="en-US" altLang="en-US"/>
              <a:t>Inert gases, </a:t>
            </a:r>
            <a:endParaRPr lang="en-US" altLang="en-US"/>
          </a:p>
          <a:p>
            <a:r>
              <a:rPr lang="en-US" altLang="en-US"/>
              <a:t>Gas mixtures and solvents. </a:t>
            </a:r>
            <a:endParaRPr lang="en-US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 sz="3200" b="1"/>
              <a:t>LO 2 Demonstrate knowledge of safety in repairing tanks.</a:t>
            </a:r>
            <a:endParaRPr lang="en-US" altLang="en-US" sz="3200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en-US"/>
              <a:t>PC (a) Outline safety measures to be taken when repairing tanks</a:t>
            </a:r>
            <a:endParaRPr lang="en-US" altLang="en-US"/>
          </a:p>
          <a:p>
            <a:endParaRPr lang="en-US" altLang="en-US"/>
          </a:p>
          <a:p>
            <a:r>
              <a:rPr lang="en-US" altLang="en-US"/>
              <a:t>PC (b) State  types of tanks that are repair welded</a:t>
            </a:r>
            <a:endParaRPr lang="en-US" altLang="en-US"/>
          </a:p>
          <a:p>
            <a:r>
              <a:rPr lang="en-US" altLang="en-US"/>
              <a:t>Types of tanks: </a:t>
            </a:r>
            <a:endParaRPr lang="en-US" altLang="en-US"/>
          </a:p>
          <a:p>
            <a:r>
              <a:rPr lang="en-US" altLang="en-US"/>
              <a:t>1)Bulk Fuel tankers</a:t>
            </a:r>
            <a:endParaRPr lang="en-US" altLang="en-US"/>
          </a:p>
          <a:p>
            <a:r>
              <a:rPr lang="en-US" altLang="en-US"/>
              <a:t>2)Auto fuel tanks</a:t>
            </a:r>
            <a:endParaRPr lang="en-US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 sz="3200" b="1"/>
              <a:t>PC (c) Explain degreasing in metals.</a:t>
            </a:r>
            <a:endParaRPr lang="en-US" altLang="en-US" sz="3200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en-US"/>
              <a:t>Degreasing is the removal of grease and oil from a metal surface. It is a process of cleaning metals or materials subject to welding but which have contained inflammable or toxic liquids, gases or soaked with such fuel materials.</a:t>
            </a:r>
            <a:endParaRPr lang="en-US" altLang="en-US"/>
          </a:p>
          <a:p>
            <a:endParaRPr lang="en-US" altLang="en-US"/>
          </a:p>
          <a:p>
            <a:r>
              <a:rPr lang="en-US" altLang="en-US"/>
              <a:t>PC d) Explain degreasing processes.</a:t>
            </a:r>
            <a:endParaRPr lang="en-US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 sz="3200" b="1"/>
              <a:t>PC (e) State safety measures to be taken when degreasing.</a:t>
            </a:r>
            <a:endParaRPr lang="en-US" altLang="en-US" sz="3200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TABLE_ENDDRAG_ORIGIN_RECT" val="864*423"/>
  <p:tag name="TABLE_ENDDRAG_RECT" val="48*92*864*424"/>
</p:tagLst>
</file>

<file path=ppt/theme/theme1.xml><?xml version="1.0" encoding="utf-8"?>
<a:theme xmlns:a="http://schemas.openxmlformats.org/drawingml/2006/main" name="Gear Drives">
  <a:themeElements>
    <a:clrScheme name="Gear Driv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5F5F5F"/>
      </a:accent1>
      <a:accent2>
        <a:srgbClr val="969696"/>
      </a:accent2>
      <a:accent3>
        <a:srgbClr val="FFFFFF"/>
      </a:accent3>
      <a:accent4>
        <a:srgbClr val="000000"/>
      </a:accent4>
      <a:accent5>
        <a:srgbClr val="B6B6B6"/>
      </a:accent5>
      <a:accent6>
        <a:srgbClr val="878787"/>
      </a:accent6>
      <a:hlink>
        <a:srgbClr val="CC3300"/>
      </a:hlink>
      <a:folHlink>
        <a:srgbClr val="996600"/>
      </a:folHlink>
    </a:clrScheme>
    <a:fontScheme name="Gear Dri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Gear Dri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5F5F5F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B6B6B6"/>
        </a:accent5>
        <a:accent6>
          <a:srgbClr val="878787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7350</Words>
  <Application>WPS Presentation</Application>
  <PresentationFormat>Widescreen</PresentationFormat>
  <Paragraphs>227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6" baseType="lpstr">
      <vt:lpstr>Arial</vt:lpstr>
      <vt:lpstr>SimSun</vt:lpstr>
      <vt:lpstr>Wingdings</vt:lpstr>
      <vt:lpstr>Calibri Light</vt:lpstr>
      <vt:lpstr>Calibri</vt:lpstr>
      <vt:lpstr>Microsoft YaHei</vt:lpstr>
      <vt:lpstr>Arial Unicode MS</vt:lpstr>
      <vt:lpstr>Times New Roman</vt:lpstr>
      <vt:lpstr>Gear Drives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WELDING AND FABRICATION TECHNOLOGY  UNIT 19 </dc:title>
  <dc:creator/>
  <cp:lastModifiedBy>Ofoe</cp:lastModifiedBy>
  <cp:revision>2</cp:revision>
  <dcterms:created xsi:type="dcterms:W3CDTF">2025-02-20T17:37:39Z</dcterms:created>
  <dcterms:modified xsi:type="dcterms:W3CDTF">2025-02-20T17:38:12Z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CA0E66E6FE3144C985522A8B8FA52CEE_11</vt:lpwstr>
  </property>
  <property fmtid="{D5CDD505-2E9C-101B-9397-08002B2CF9AE}" pid="3" name="KSOProductBuildVer">
    <vt:lpwstr>1033-12.2.0.19805</vt:lpwstr>
  </property>
</Properties>
</file>