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1" autoAdjust="0"/>
    <p:restoredTop sz="94660"/>
  </p:normalViewPr>
  <p:slideViewPr>
    <p:cSldViewPr snapToGrid="0">
      <p:cViewPr varScale="1">
        <p:scale>
          <a:sx n="53" d="100"/>
          <a:sy n="53" d="100"/>
        </p:scale>
        <p:origin x="18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063751" y="1701800"/>
            <a:ext cx="9211733" cy="1082675"/>
          </a:xfrm>
        </p:spPr>
        <p:txBody>
          <a:bodyPr/>
          <a:lstStyle>
            <a:lvl1pPr algn="r"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en-US" altLang="zh-CN" noProof="0" smtClean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063751" y="2927350"/>
            <a:ext cx="9218083" cy="1752600"/>
          </a:xfrm>
        </p:spPr>
        <p:txBody>
          <a:bodyPr/>
          <a:lstStyle>
            <a:lvl1pPr marL="0" indent="0" algn="r">
              <a:buFontTx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en-US" altLang="zh-CN" noProof="0" smtClean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90500"/>
            <a:ext cx="2743200" cy="59372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90500"/>
            <a:ext cx="8026400" cy="59372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53848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74750"/>
            <a:ext cx="53848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7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7" y="2505075"/>
            <a:ext cx="51583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5"/>
            <a:ext cx="617220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2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026" name="Picture 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8467" y="0"/>
            <a:ext cx="12200467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5826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609600" y="1174750"/>
            <a:ext cx="109728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hdphoto" Target="../media/image4.wdp"/><Relationship Id="rId1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hdphoto" Target="../media/image7.wdp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WELDING AND FABRICATION TECHNOLOGY</a:t>
            </a:r>
            <a:b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</a:br>
            <a:b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</a:b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UNIT 6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p>
            <a:pPr algn="ctr"/>
            <a:endParaRPr lang="en-US" altLang="en-US"/>
          </a:p>
          <a:p>
            <a:pPr algn="ctr"/>
            <a:endParaRPr lang="en-US" altLang="en-US" b="1"/>
          </a:p>
          <a:p>
            <a:pPr algn="ctr"/>
            <a:r>
              <a:rPr lang="en-US" altLang="en-US" b="1"/>
              <a:t>WELDING ELECTRODES</a:t>
            </a:r>
            <a:endParaRPr lang="en-US" altLang="en-US" b="1"/>
          </a:p>
          <a:p>
            <a:pPr algn="ctr"/>
            <a:r>
              <a:rPr lang="en-US" altLang="en-US" b="1"/>
              <a:t>NC1</a:t>
            </a:r>
            <a:endParaRPr lang="en-US" altLang="en-US" b="1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r>
              <a:rPr lang="en-US"/>
              <a:t>THANK YOU</a:t>
            </a:r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US" b="1"/>
              <a:t>LEARNING OUTCOMES</a:t>
            </a:r>
            <a:endParaRPr lang="en-US" altLang="en-US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en-US"/>
          </a:p>
          <a:p>
            <a:r>
              <a:rPr lang="en-US" altLang="en-US"/>
              <a:t>Demonstrate knowledge of welding electrodes</a:t>
            </a:r>
            <a:endParaRPr lang="en-US" altLang="en-US"/>
          </a:p>
          <a:p>
            <a:endParaRPr lang="en-US" altLang="en-US"/>
          </a:p>
          <a:p>
            <a:r>
              <a:rPr lang="en-US" altLang="en-US"/>
              <a:t>Demonstrate knowledge in the classification of welding electrodes by the British Standard (BS).</a:t>
            </a:r>
            <a:endParaRPr lang="en-US" altLang="en-US"/>
          </a:p>
          <a:p>
            <a:endParaRPr lang="en-US" altLang="en-US"/>
          </a:p>
          <a:p>
            <a:r>
              <a:rPr lang="en-US" altLang="en-US"/>
              <a:t>Demonstrate knowledge in the classification of welding electrodes by the American Welding Society.</a:t>
            </a:r>
            <a:endParaRPr lang="en-US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US" sz="3200" b="1"/>
              <a:t>LO 1Demonstrate knowledge of welding electrodes</a:t>
            </a:r>
            <a:endParaRPr lang="en-US" altLang="en-US" sz="3200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en-US" b="1"/>
              <a:t>PC (a) Describe a welding electrode.</a:t>
            </a:r>
            <a:endParaRPr lang="en-US" altLang="en-US" b="1"/>
          </a:p>
          <a:p>
            <a:endParaRPr lang="en-US" altLang="en-US"/>
          </a:p>
          <a:p>
            <a:r>
              <a:rPr lang="en-US" altLang="en-US" b="1"/>
              <a:t>PC (b) Explain the functions of the core wire.</a:t>
            </a:r>
            <a:endParaRPr lang="en-US" altLang="en-US" b="1"/>
          </a:p>
          <a:p>
            <a:endParaRPr lang="en-US" altLang="en-US" b="1"/>
          </a:p>
          <a:p>
            <a:r>
              <a:rPr lang="en-US" altLang="en-US"/>
              <a:t>The core wire</a:t>
            </a:r>
            <a:r>
              <a:rPr lang="en-US" altLang="en-US"/>
              <a:t> </a:t>
            </a:r>
            <a:r>
              <a:rPr lang="en-US" altLang="en-US"/>
              <a:t>conducts electric current to the arc </a:t>
            </a:r>
            <a:endParaRPr lang="en-US" altLang="en-US"/>
          </a:p>
          <a:p>
            <a:r>
              <a:rPr lang="en-US" altLang="en-US"/>
              <a:t>It generates the heat with the help of the arc to melt the base metal </a:t>
            </a:r>
            <a:endParaRPr lang="en-US" altLang="en-US"/>
          </a:p>
          <a:p>
            <a:r>
              <a:rPr lang="en-US" altLang="en-US"/>
              <a:t>It provides the filler material for the welding joint.</a:t>
            </a:r>
            <a:endParaRPr lang="en-US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US" sz="3200" b="1"/>
              <a:t>PC (c) State the functions of the flux coating.</a:t>
            </a:r>
            <a:endParaRPr lang="en-US" altLang="en-US" sz="3200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en-US" altLang="en-US"/>
          </a:p>
          <a:p>
            <a:endParaRPr lang="en-US" altLang="en-US"/>
          </a:p>
          <a:p>
            <a:r>
              <a:rPr lang="en-US" altLang="en-US"/>
              <a:t>It</a:t>
            </a:r>
            <a:r>
              <a:rPr lang="en-US" altLang="en-US"/>
              <a:t> </a:t>
            </a:r>
            <a:r>
              <a:rPr lang="en-US" altLang="en-US"/>
              <a:t>protects the weld pool and solid metal from atmospheric contamination </a:t>
            </a:r>
            <a:endParaRPr lang="en-US" altLang="en-US"/>
          </a:p>
          <a:p>
            <a:r>
              <a:rPr lang="en-US" altLang="en-US"/>
              <a:t>It helps in removing impurities from the weld pool.</a:t>
            </a:r>
            <a:endParaRPr lang="en-US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US" sz="3200" b="1"/>
              <a:t>PC (d) Distinguish between consumable electrodes and non-consumable electrodes</a:t>
            </a:r>
            <a:endParaRPr lang="en-US" altLang="en-US" sz="3200" b="1"/>
          </a:p>
        </p:txBody>
      </p:sp>
      <p:pic>
        <p:nvPicPr>
          <p:cNvPr id="7" name="Picture 7" descr="Difference Between Consumable and Non-Consumable Electrode"/>
          <p:cNvPicPr>
            <a:picLocks noChangeAspect="1" noChangeArrowheads="1"/>
          </p:cNvPicPr>
          <p:nvPr>
            <p:ph idx="1"/>
          </p:nvPr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8965" y="1174750"/>
            <a:ext cx="10972800" cy="52533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873125"/>
          </a:xfrm>
        </p:spPr>
        <p:txBody>
          <a:bodyPr/>
          <a:p>
            <a:r>
              <a:rPr lang="en-US" altLang="en-US" sz="3200" b="1"/>
              <a:t>LO 2 Demonstrate knowledge in the classification of welding electrodes by the British Standard (BS).</a:t>
            </a:r>
            <a:endParaRPr lang="en-US" altLang="en-US" sz="3200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en-US"/>
              <a:t>PC (a) Explain electrode classification according to BS 639.</a:t>
            </a:r>
            <a:endParaRPr lang="en-US" altLang="en-US"/>
          </a:p>
          <a:p>
            <a:endParaRPr lang="en-US" altLang="en-US"/>
          </a:p>
        </p:txBody>
      </p:sp>
      <p:pic>
        <p:nvPicPr>
          <p:cNvPr id="14" name="Picture 14" descr="Wis5 welding consumables 18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54100" y="2111375"/>
            <a:ext cx="10334625" cy="43002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763905"/>
          </a:xfrm>
        </p:spPr>
        <p:txBody>
          <a:bodyPr/>
          <a:p>
            <a:r>
              <a:rPr lang="en-US" altLang="en-US" sz="3200" b="1"/>
              <a:t>PC (b) Identify elements in the classification of the general code in BS 639</a:t>
            </a:r>
            <a:endParaRPr lang="en-US" altLang="en-US" sz="3200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en-US" b="1"/>
              <a:t>PC (c) Explain the additional coding in the BS 639</a:t>
            </a:r>
            <a:endParaRPr lang="en-US" altLang="en-US" b="1"/>
          </a:p>
          <a:p>
            <a:r>
              <a:rPr lang="en-US" altLang="en-US" b="1"/>
              <a:t>PC (d) Decode electrodes classified according to BS 639</a:t>
            </a:r>
            <a:endParaRPr lang="en-US" altLang="en-US" b="1"/>
          </a:p>
        </p:txBody>
      </p:sp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1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63930" y="2713990"/>
            <a:ext cx="10618470" cy="41446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US" sz="3200" b="1"/>
              <a:t>LO 3 Demonstrate knowledge in the classification of welding electrodes by the American Welding Society.</a:t>
            </a:r>
            <a:endParaRPr lang="en-US" altLang="en-US" sz="3200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en-US"/>
              <a:t>PC (a) Explain electrode classification according to AWS A5 1 81.</a:t>
            </a:r>
            <a:endParaRPr lang="en-US" altLang="en-US"/>
          </a:p>
          <a:p>
            <a:r>
              <a:rPr lang="en-US" altLang="en-US"/>
              <a:t>PC (b) Identify the elements classified in the first two digits of the AWS A5 1 81 code.</a:t>
            </a:r>
            <a:endParaRPr lang="en-US" altLang="en-US"/>
          </a:p>
          <a:p>
            <a:r>
              <a:rPr lang="en-US" altLang="en-US"/>
              <a:t>PC (c) Explain the information provided in the last two digits of the AWS A5 1 81.</a:t>
            </a:r>
            <a:endParaRPr lang="en-US" altLang="en-US"/>
          </a:p>
          <a:p>
            <a:r>
              <a:rPr lang="en-US" altLang="en-US"/>
              <a:t>PC (d) Decode electrodes classified according to ANSI / AWS A5 1 81.</a:t>
            </a:r>
            <a:endParaRPr lang="en-US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en-US" b="1">
              <a:sym typeface="+mn-ea"/>
            </a:endParaRPr>
          </a:p>
          <a:p>
            <a:endParaRPr lang="en-US" b="1">
              <a:sym typeface="+mn-ea"/>
            </a:endParaRPr>
          </a:p>
          <a:p>
            <a:endParaRPr lang="en-US" b="1">
              <a:sym typeface="+mn-ea"/>
            </a:endParaRPr>
          </a:p>
          <a:p>
            <a:r>
              <a:rPr lang="en-US" b="1">
                <a:sym typeface="+mn-ea"/>
              </a:rPr>
              <a:t>SELECTION OF ELECTRODE</a:t>
            </a:r>
            <a:br>
              <a:rPr lang="en-US" b="1">
                <a:sym typeface="+mn-ea"/>
              </a:rPr>
            </a:br>
            <a:endParaRPr lang="en-US" b="1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ear Drives">
  <a:themeElements>
    <a:clrScheme name="Gear Drives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5F5F5F"/>
      </a:accent1>
      <a:accent2>
        <a:srgbClr val="969696"/>
      </a:accent2>
      <a:accent3>
        <a:srgbClr val="FFFFFF"/>
      </a:accent3>
      <a:accent4>
        <a:srgbClr val="000000"/>
      </a:accent4>
      <a:accent5>
        <a:srgbClr val="B6B6B6"/>
      </a:accent5>
      <a:accent6>
        <a:srgbClr val="878787"/>
      </a:accent6>
      <a:hlink>
        <a:srgbClr val="CC3300"/>
      </a:hlink>
      <a:folHlink>
        <a:srgbClr val="996600"/>
      </a:folHlink>
    </a:clrScheme>
    <a:fontScheme name="Gear Drives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Gear Driv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ar Driv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ar Driv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ar Driv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ar Driv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ar Driv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5F5F5F"/>
        </a:accent1>
        <a:accent2>
          <a:srgbClr val="969696"/>
        </a:accent2>
        <a:accent3>
          <a:srgbClr val="FFFFFF"/>
        </a:accent3>
        <a:accent4>
          <a:srgbClr val="000000"/>
        </a:accent4>
        <a:accent5>
          <a:srgbClr val="B6B6B6"/>
        </a:accent5>
        <a:accent6>
          <a:srgbClr val="878787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1653</Words>
  <Application>WPS Presentation</Application>
  <PresentationFormat>Widescreen</PresentationFormat>
  <Paragraphs>57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17" baseType="lpstr">
      <vt:lpstr>Arial</vt:lpstr>
      <vt:lpstr>SimSun</vt:lpstr>
      <vt:lpstr>Wingdings</vt:lpstr>
      <vt:lpstr>Microsoft YaHei</vt:lpstr>
      <vt:lpstr>Arial Unicode MS</vt:lpstr>
      <vt:lpstr>Calibri</vt:lpstr>
      <vt:lpstr>Gear Drives</vt:lpstr>
      <vt:lpstr>WELDING AND FABRICATION TECHNOLOGY  UNIT 6</vt:lpstr>
      <vt:lpstr>LEARNING OUTCOMES</vt:lpstr>
      <vt:lpstr>LO 1Demonstrate knowledge of welding electrodes</vt:lpstr>
      <vt:lpstr>PC (c) State the functions of the flux coating.</vt:lpstr>
      <vt:lpstr>PC (d) Distinguish between consumable electrodes and non-consumable electrodes</vt:lpstr>
      <vt:lpstr>LO 2 Demonstrate knowledge in the classification of welding electrodes by the British Standard (BS).</vt:lpstr>
      <vt:lpstr>PC (b) Identify elements in the classification of the general code in BS 639</vt:lpstr>
      <vt:lpstr>LO 3 Demonstrate knowledge in the classification of welding electrodes by the American Welding Society.</vt:lpstr>
      <vt:lpstr>SELECTION OF ELECTRODE 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WELDING AND FABRICATION TECHNOLOGY  UNIT 6</dc:title>
  <dc:creator>Ofoe</dc:creator>
  <cp:lastModifiedBy>Ofoe</cp:lastModifiedBy>
  <cp:revision>4</cp:revision>
  <dcterms:created xsi:type="dcterms:W3CDTF">2025-02-17T07:44:00Z</dcterms:created>
  <dcterms:modified xsi:type="dcterms:W3CDTF">2025-02-19T05:53:14Z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408682ACF3D24A18999167B3199C2878_11</vt:lpwstr>
  </property>
  <property fmtid="{D5CDD505-2E9C-101B-9397-08002B2CF9AE}" pid="3" name="KSOProductBuildVer">
    <vt:lpwstr>1033-12.2.0.19805</vt:lpwstr>
  </property>
</Properties>
</file>