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2051" name="Rectangle 3"/>
          <p:cNvSpPr>
            <a:spLocks noGrp="1" noChangeArrowheads="1"/>
          </p:cNvSpPr>
          <p:nvPr>
            <p:ph type="ctrTitle"/>
          </p:nvPr>
        </p:nvSpPr>
        <p:spPr>
          <a:xfrm>
            <a:off x="2063751" y="1701800"/>
            <a:ext cx="9211733" cy="1082675"/>
          </a:xfrm>
        </p:spPr>
        <p:txBody>
          <a:bodyPr/>
          <a:lstStyle>
            <a:lvl1pPr algn="r">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2063751" y="2927350"/>
            <a:ext cx="9218083" cy="1752600"/>
          </a:xfrm>
        </p:spPr>
        <p:txBody>
          <a:bodyPr/>
          <a:lstStyle>
            <a:lvl1pPr marL="0" indent="0" algn="r">
              <a:buFontTx/>
              <a:buNone/>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63A1C593-65D0-4073-BCC9-577B9352EA97}"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9B618960-8005-486C-9A75-10CB2AAC16F9}"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3"/>
          <p:cNvPicPr>
            <a:picLocks noChangeAspect="1"/>
          </p:cNvPicPr>
          <p:nvPr/>
        </p:nvPicPr>
        <p:blipFill>
          <a:blip r:embed="rId12"/>
          <a:stretch>
            <a:fillRect/>
          </a:stretch>
        </p:blipFill>
        <p:spPr>
          <a:xfrm>
            <a:off x="-8467" y="0"/>
            <a:ext cx="12200467"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63A1C593-65D0-4073-BCC9-577B9352EA97}"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jpeg"/><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p>
            <a:pPr algn="ctr"/>
            <a:r>
              <a:rPr lang="en-US" b="1" dirty="0">
                <a:latin typeface="Arial" panose="020B0604020202020204" pitchFamily="34" charset="0"/>
                <a:cs typeface="Arial" panose="020B0604020202020204" pitchFamily="34" charset="0"/>
                <a:sym typeface="+mn-ea"/>
              </a:rPr>
              <a:t>WELDING AND FABRICATION TECHNOLOGY</a:t>
            </a:r>
            <a:br>
              <a:rPr lang="en-US" b="1" dirty="0">
                <a:latin typeface="Arial" panose="020B0604020202020204" pitchFamily="34" charset="0"/>
                <a:cs typeface="Arial" panose="020B0604020202020204" pitchFamily="34" charset="0"/>
                <a:sym typeface="+mn-ea"/>
              </a:rPr>
            </a:br>
            <a:br>
              <a:rPr lang="en-US" b="1" dirty="0">
                <a:latin typeface="Arial" panose="020B0604020202020204" pitchFamily="34" charset="0"/>
                <a:cs typeface="Arial" panose="020B0604020202020204" pitchFamily="34" charset="0"/>
                <a:sym typeface="+mn-ea"/>
              </a:rPr>
            </a:br>
            <a:r>
              <a:rPr lang="en-US" b="1" dirty="0">
                <a:latin typeface="Arial" panose="020B0604020202020204" pitchFamily="34" charset="0"/>
                <a:cs typeface="Arial" panose="020B0604020202020204" pitchFamily="34" charset="0"/>
                <a:sym typeface="+mn-ea"/>
              </a:rPr>
              <a:t>UNIT 9</a:t>
            </a:r>
            <a:br>
              <a:rPr lang="en-US" b="1" dirty="0">
                <a:latin typeface="Arial" panose="020B0604020202020204" pitchFamily="34" charset="0"/>
                <a:cs typeface="Arial" panose="020B0604020202020204" pitchFamily="34" charset="0"/>
                <a:sym typeface="+mn-ea"/>
              </a:rPr>
            </a:br>
            <a:endParaRPr lang="en-US"/>
          </a:p>
        </p:txBody>
      </p:sp>
      <p:sp>
        <p:nvSpPr>
          <p:cNvPr id="3" name="Subtitle 2"/>
          <p:cNvSpPr>
            <a:spLocks noGrp="1"/>
          </p:cNvSpPr>
          <p:nvPr>
            <p:ph type="subTitle" idx="1"/>
          </p:nvPr>
        </p:nvSpPr>
        <p:spPr/>
        <p:txBody>
          <a:bodyPr/>
          <a:p>
            <a:pPr algn="ctr"/>
            <a:endParaRPr lang="en-US" altLang="en-US"/>
          </a:p>
          <a:p>
            <a:pPr algn="ctr"/>
            <a:r>
              <a:rPr lang="en-US" altLang="en-US" b="1"/>
              <a:t>MANAGING A WELDING WORKSHOP</a:t>
            </a:r>
            <a:endParaRPr lang="en-US" altLang="en-US" b="1"/>
          </a:p>
          <a:p>
            <a:pPr algn="ctr"/>
            <a:r>
              <a:rPr lang="en-US" altLang="en-US" b="1"/>
              <a:t>NCII</a:t>
            </a:r>
            <a:endParaRPr lang="en-US" altLang="en-US"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3200" b="1"/>
              <a:t>PC (c) State importance for paying taxes.</a:t>
            </a:r>
            <a:endParaRPr lang="en-US" altLang="en-US" sz="3200" b="1"/>
          </a:p>
        </p:txBody>
      </p:sp>
      <p:sp>
        <p:nvSpPr>
          <p:cNvPr id="3" name="Content Placeholder 2"/>
          <p:cNvSpPr>
            <a:spLocks noGrp="1"/>
          </p:cNvSpPr>
          <p:nvPr>
            <p:ph idx="1"/>
          </p:nvPr>
        </p:nvSpPr>
        <p:spPr/>
        <p:txBody>
          <a:bodyPr/>
          <a:p>
            <a:r>
              <a:rPr lang="en-US" altLang="en-US"/>
              <a:t>Taxation is a major source of revenue to the government. It helps government to have access to loan. Government uses it to control the country. Without it there will be no social services such as road, education, sports and games, health, water, electricity and law enforcement.</a:t>
            </a:r>
            <a:endParaRPr lang="en-US"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3200" b="1"/>
              <a:t>PC (d) Identify tax and revenue organizations in Ghana.</a:t>
            </a:r>
            <a:endParaRPr lang="en-US" altLang="en-US" sz="3200" b="1"/>
          </a:p>
        </p:txBody>
      </p:sp>
      <p:sp>
        <p:nvSpPr>
          <p:cNvPr id="3" name="Content Placeholder 2"/>
          <p:cNvSpPr>
            <a:spLocks noGrp="1"/>
          </p:cNvSpPr>
          <p:nvPr>
            <p:ph idx="1"/>
          </p:nvPr>
        </p:nvSpPr>
        <p:spPr/>
        <p:txBody>
          <a:bodyPr/>
          <a:p>
            <a:r>
              <a:rPr lang="en-US" altLang="en-US"/>
              <a:t>Ghana Revenue Authority (Customs, Internal Revenue Service, Value Added Tax)  </a:t>
            </a:r>
            <a:endParaRPr lang="en-US" altLang="en-US"/>
          </a:p>
          <a:p>
            <a:r>
              <a:rPr lang="en-US" altLang="en-US"/>
              <a:t>Municipal and District Assemblies </a:t>
            </a:r>
            <a:endParaRPr lang="en-US" altLang="en-US"/>
          </a:p>
          <a:p>
            <a:r>
              <a:rPr lang="en-US" altLang="en-US"/>
              <a:t>Social Security National Trust Fund (SSNIT). </a:t>
            </a:r>
            <a:endParaRPr lang="en-US"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 </a:t>
            </a:r>
            <a:r>
              <a:rPr lang="en-US" altLang="en-US" sz="3200" b="1"/>
              <a:t>PC (e) State implication of evading tax in Ghana</a:t>
            </a:r>
            <a:endParaRPr lang="en-US" altLang="en-US" sz="3200" b="1"/>
          </a:p>
        </p:txBody>
      </p:sp>
      <p:sp>
        <p:nvSpPr>
          <p:cNvPr id="3" name="Content Placeholder 2"/>
          <p:cNvSpPr>
            <a:spLocks noGrp="1"/>
          </p:cNvSpPr>
          <p:nvPr>
            <p:ph idx="1"/>
          </p:nvPr>
        </p:nvSpPr>
        <p:spPr/>
        <p:txBody>
          <a:bodyPr/>
          <a:p>
            <a:pPr marL="0" indent="0">
              <a:buNone/>
            </a:pPr>
            <a:endParaRPr lang="en-US" altLang="en-US"/>
          </a:p>
          <a:p>
            <a:endParaRPr lang="en-US" altLang="en-US"/>
          </a:p>
          <a:p>
            <a:r>
              <a:rPr lang="en-US" altLang="en-US"/>
              <a:t>Court imposed fines</a:t>
            </a:r>
            <a:endParaRPr lang="en-US" altLang="en-US"/>
          </a:p>
          <a:p>
            <a:r>
              <a:rPr lang="en-US" altLang="en-US"/>
              <a:t>Jail term</a:t>
            </a:r>
            <a:endParaRPr lang="en-US" altLang="en-US"/>
          </a:p>
          <a:p>
            <a:r>
              <a:rPr lang="en-US" altLang="en-US"/>
              <a:t>Criminal record</a:t>
            </a:r>
            <a:endParaRPr lang="en-US"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3200" b="1"/>
              <a:t>PC (f) State importance of maintaining a good customer relationship</a:t>
            </a:r>
            <a:endParaRPr lang="en-US" altLang="en-US" sz="3200" b="1"/>
          </a:p>
        </p:txBody>
      </p:sp>
      <p:sp>
        <p:nvSpPr>
          <p:cNvPr id="3" name="Content Placeholder 2"/>
          <p:cNvSpPr>
            <a:spLocks noGrp="1"/>
          </p:cNvSpPr>
          <p:nvPr>
            <p:ph idx="1"/>
          </p:nvPr>
        </p:nvSpPr>
        <p:spPr/>
        <p:txBody>
          <a:bodyPr/>
          <a:p>
            <a:r>
              <a:rPr lang="en-US" altLang="en-US"/>
              <a:t>Customer acquisition</a:t>
            </a:r>
            <a:endParaRPr lang="en-US" altLang="en-US"/>
          </a:p>
          <a:p>
            <a:pPr marL="0" indent="0">
              <a:buNone/>
            </a:pPr>
            <a:r>
              <a:rPr lang="en-US" altLang="en-US"/>
              <a:t>This is one of the major plus points of a positive customer relationship. When your customers think that they can rely on you as a business, they are very likely to opt for your business. Besides, they might also refer your business to their peers, acquaintances, etc.</a:t>
            </a:r>
            <a:endParaRPr lang="en-US" altLang="en-US"/>
          </a:p>
          <a:p>
            <a:endParaRPr lang="en-US" altLang="en-US"/>
          </a:p>
          <a:p>
            <a:r>
              <a:rPr lang="en-US" altLang="en-US"/>
              <a:t>Customer retention</a:t>
            </a:r>
            <a:endParaRPr lang="en-US" altLang="en-US"/>
          </a:p>
          <a:p>
            <a:r>
              <a:rPr lang="en-US" altLang="en-US"/>
              <a:t>Customer satisfaction</a:t>
            </a:r>
            <a:endParaRPr lang="en-US"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3200" b="1"/>
              <a:t>L. O 3. Demonstrate knowledge of shop layout and planning of work</a:t>
            </a:r>
            <a:r>
              <a:rPr lang="en-US" altLang="en-US"/>
              <a:t> </a:t>
            </a:r>
            <a:endParaRPr lang="en-US" altLang="en-US"/>
          </a:p>
        </p:txBody>
      </p:sp>
      <p:sp>
        <p:nvSpPr>
          <p:cNvPr id="3" name="Content Placeholder 2"/>
          <p:cNvSpPr>
            <a:spLocks noGrp="1"/>
          </p:cNvSpPr>
          <p:nvPr>
            <p:ph idx="1"/>
          </p:nvPr>
        </p:nvSpPr>
        <p:spPr/>
        <p:txBody>
          <a:bodyPr/>
          <a:p>
            <a:r>
              <a:rPr lang="en-US" altLang="en-US"/>
              <a:t>PC (a) Explain proper shop layout. </a:t>
            </a:r>
            <a:endParaRPr lang="en-US" altLang="en-US"/>
          </a:p>
          <a:p>
            <a:endParaRPr lang="en-US" altLang="en-US"/>
          </a:p>
        </p:txBody>
      </p:sp>
      <p:pic>
        <p:nvPicPr>
          <p:cNvPr id="1093" name="Picture 1093"/>
          <p:cNvPicPr/>
          <p:nvPr/>
        </p:nvPicPr>
        <p:blipFill>
          <a:blip r:embed="rId1"/>
          <a:stretch>
            <a:fillRect/>
          </a:stretch>
        </p:blipFill>
        <p:spPr>
          <a:xfrm>
            <a:off x="608965" y="2211705"/>
            <a:ext cx="10973435" cy="415607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3200" b="1"/>
              <a:t>PC (b) Draw a simple layout of a welding workshop.</a:t>
            </a:r>
            <a:endParaRPr lang="en-US" altLang="en-US" sz="3200" b="1"/>
          </a:p>
        </p:txBody>
      </p:sp>
      <p:graphicFrame>
        <p:nvGraphicFramePr>
          <p:cNvPr id="4" name="Content Placeholder 3"/>
          <p:cNvGraphicFramePr/>
          <p:nvPr>
            <p:ph idx="1"/>
            <p:custDataLst>
              <p:tags r:id="rId1"/>
            </p:custDataLst>
          </p:nvPr>
        </p:nvGraphicFramePr>
        <p:xfrm>
          <a:off x="562610" y="1174750"/>
          <a:ext cx="11019790" cy="5052060"/>
        </p:xfrm>
        <a:graphic>
          <a:graphicData uri="http://schemas.openxmlformats.org/drawingml/2006/table">
            <a:tbl>
              <a:tblPr/>
              <a:tblGrid>
                <a:gridCol w="3669030"/>
                <a:gridCol w="3723005"/>
                <a:gridCol w="3627755"/>
              </a:tblGrid>
              <a:tr h="1684020">
                <a:tc>
                  <a:txBody>
                    <a:bodyPr/>
                    <a:p>
                      <a:pPr marL="6350" indent="-6350">
                        <a:lnSpc>
                          <a:spcPct val="110000"/>
                        </a:lnSpc>
                        <a:spcBef>
                          <a:spcPct val="0"/>
                        </a:spcBef>
                        <a:spcAft>
                          <a:spcPts val="1200"/>
                        </a:spcAft>
                      </a:pPr>
                      <a:r>
                        <a:rPr sz="2000" b="1">
                          <a:solidFill>
                            <a:srgbClr val="000000"/>
                          </a:solidFill>
                          <a:latin typeface="Times New Roman" panose="02020603050405020304"/>
                          <a:ea typeface="Calibri" panose="020F0502020204030204"/>
                        </a:rPr>
                        <a:t>Fabrication Area</a:t>
                      </a:r>
                      <a:endParaRPr sz="2000" b="1">
                        <a:solidFill>
                          <a:srgbClr val="000000"/>
                        </a:solidFill>
                        <a:latin typeface="Times New Roman" panose="02020603050405020304"/>
                        <a:ea typeface="Calibri" panose="020F05020202040302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6350" indent="-6350">
                        <a:lnSpc>
                          <a:spcPct val="110000"/>
                        </a:lnSpc>
                        <a:spcBef>
                          <a:spcPct val="0"/>
                        </a:spcBef>
                        <a:spcAft>
                          <a:spcPts val="1200"/>
                        </a:spcAft>
                      </a:pPr>
                      <a:r>
                        <a:rPr sz="2000" b="1">
                          <a:solidFill>
                            <a:srgbClr val="000000"/>
                          </a:solidFill>
                          <a:latin typeface="Times New Roman" panose="02020603050405020304"/>
                          <a:ea typeface="Calibri" panose="020F0502020204030204"/>
                        </a:rPr>
                        <a:t>Welding Area</a:t>
                      </a:r>
                      <a:endParaRPr sz="2000" b="1">
                        <a:solidFill>
                          <a:srgbClr val="000000"/>
                        </a:solidFill>
                        <a:latin typeface="Times New Roman" panose="02020603050405020304"/>
                        <a:ea typeface="Calibri" panose="020F05020202040302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6350" indent="-6350">
                        <a:lnSpc>
                          <a:spcPct val="110000"/>
                        </a:lnSpc>
                        <a:spcBef>
                          <a:spcPct val="0"/>
                        </a:spcBef>
                        <a:spcAft>
                          <a:spcPts val="1200"/>
                        </a:spcAft>
                      </a:pPr>
                      <a:r>
                        <a:rPr sz="2000" b="1">
                          <a:solidFill>
                            <a:srgbClr val="000000"/>
                          </a:solidFill>
                          <a:latin typeface="Times New Roman" panose="02020603050405020304"/>
                          <a:ea typeface="Calibri" panose="020F0502020204030204"/>
                        </a:rPr>
                        <a:t>Finishing Area</a:t>
                      </a:r>
                      <a:endParaRPr sz="2000" b="1">
                        <a:solidFill>
                          <a:srgbClr val="000000"/>
                        </a:solidFill>
                        <a:latin typeface="Times New Roman" panose="02020603050405020304"/>
                        <a:ea typeface="Calibri" panose="020F05020202040302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684020">
                <a:tc>
                  <a:txBody>
                    <a:bodyPr/>
                    <a:p>
                      <a:pPr marL="457200" indent="-228600">
                        <a:lnSpc>
                          <a:spcPct val="110000"/>
                        </a:lnSpc>
                        <a:spcBef>
                          <a:spcPct val="0"/>
                        </a:spcBef>
                        <a:spcAft>
                          <a:spcPct val="0"/>
                        </a:spcAft>
                      </a:pPr>
                      <a:r>
                        <a:rPr sz="2000" b="1">
                          <a:solidFill>
                            <a:srgbClr val="000000"/>
                          </a:solidFill>
                          <a:latin typeface="Symbol" panose="05050102010706020507"/>
                          <a:ea typeface="Times New Roman" panose="02020603050405020304"/>
                        </a:rPr>
                        <a:t>· </a:t>
                      </a:r>
                      <a:r>
                        <a:rPr sz="2000" b="1">
                          <a:solidFill>
                            <a:srgbClr val="000000"/>
                          </a:solidFill>
                          <a:latin typeface="Times New Roman" panose="02020603050405020304"/>
                          <a:ea typeface="Calibri" panose="020F0502020204030204"/>
                        </a:rPr>
                        <a:t>Working Benches area</a:t>
                      </a:r>
                      <a:endParaRPr sz="2000" b="1">
                        <a:solidFill>
                          <a:srgbClr val="000000"/>
                        </a:solidFill>
                        <a:latin typeface="Times New Roman" panose="02020603050405020304"/>
                        <a:ea typeface="Calibri" panose="020F0502020204030204"/>
                      </a:endParaRPr>
                    </a:p>
                    <a:p>
                      <a:pPr marL="457200" indent="-228600">
                        <a:lnSpc>
                          <a:spcPct val="110000"/>
                        </a:lnSpc>
                        <a:spcBef>
                          <a:spcPct val="0"/>
                        </a:spcBef>
                        <a:spcAft>
                          <a:spcPct val="0"/>
                        </a:spcAft>
                      </a:pPr>
                      <a:r>
                        <a:rPr sz="2000" b="1">
                          <a:solidFill>
                            <a:srgbClr val="000000"/>
                          </a:solidFill>
                          <a:latin typeface="Symbol" panose="05050102010706020507"/>
                          <a:ea typeface="Times New Roman" panose="02020603050405020304"/>
                        </a:rPr>
                        <a:t>· </a:t>
                      </a:r>
                      <a:r>
                        <a:rPr sz="2000" b="1">
                          <a:solidFill>
                            <a:srgbClr val="000000"/>
                          </a:solidFill>
                          <a:latin typeface="Times New Roman" panose="02020603050405020304"/>
                          <a:ea typeface="Calibri" panose="020F0502020204030204"/>
                        </a:rPr>
                        <a:t>Tools Storage area</a:t>
                      </a:r>
                      <a:endParaRPr sz="2000" b="1">
                        <a:solidFill>
                          <a:srgbClr val="000000"/>
                        </a:solidFill>
                        <a:latin typeface="Times New Roman" panose="02020603050405020304"/>
                        <a:ea typeface="Calibri" panose="020F05020202040302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457200" indent="-228600">
                        <a:lnSpc>
                          <a:spcPct val="110000"/>
                        </a:lnSpc>
                        <a:spcBef>
                          <a:spcPct val="0"/>
                        </a:spcBef>
                        <a:spcAft>
                          <a:spcPct val="0"/>
                        </a:spcAft>
                      </a:pPr>
                      <a:r>
                        <a:rPr sz="2000" b="1">
                          <a:solidFill>
                            <a:srgbClr val="000000"/>
                          </a:solidFill>
                          <a:latin typeface="Symbol" panose="05050102010706020507"/>
                          <a:ea typeface="Times New Roman" panose="02020603050405020304"/>
                        </a:rPr>
                        <a:t>· </a:t>
                      </a:r>
                      <a:r>
                        <a:rPr sz="2000" b="1">
                          <a:solidFill>
                            <a:srgbClr val="000000"/>
                          </a:solidFill>
                          <a:latin typeface="Times New Roman" panose="02020603050405020304"/>
                          <a:ea typeface="Calibri" panose="020F0502020204030204"/>
                        </a:rPr>
                        <a:t>Welding Booth area</a:t>
                      </a:r>
                      <a:endParaRPr sz="2000" b="1">
                        <a:solidFill>
                          <a:srgbClr val="000000"/>
                        </a:solidFill>
                        <a:latin typeface="Times New Roman" panose="02020603050405020304"/>
                        <a:ea typeface="Calibri" panose="020F0502020204030204"/>
                      </a:endParaRPr>
                    </a:p>
                    <a:p>
                      <a:pPr marL="457200" indent="-228600">
                        <a:lnSpc>
                          <a:spcPct val="110000"/>
                        </a:lnSpc>
                        <a:spcBef>
                          <a:spcPct val="0"/>
                        </a:spcBef>
                        <a:spcAft>
                          <a:spcPct val="0"/>
                        </a:spcAft>
                      </a:pPr>
                      <a:r>
                        <a:rPr sz="2000" b="1">
                          <a:solidFill>
                            <a:srgbClr val="000000"/>
                          </a:solidFill>
                          <a:latin typeface="Symbol" panose="05050102010706020507"/>
                          <a:ea typeface="Times New Roman" panose="02020603050405020304"/>
                        </a:rPr>
                        <a:t>· </a:t>
                      </a:r>
                      <a:r>
                        <a:rPr sz="2000" b="1">
                          <a:solidFill>
                            <a:srgbClr val="000000"/>
                          </a:solidFill>
                          <a:latin typeface="Times New Roman" panose="02020603050405020304"/>
                          <a:ea typeface="Calibri" panose="020F0502020204030204"/>
                        </a:rPr>
                        <a:t>Welding Benches area</a:t>
                      </a:r>
                      <a:endParaRPr sz="2000" b="1">
                        <a:solidFill>
                          <a:srgbClr val="000000"/>
                        </a:solidFill>
                        <a:latin typeface="Times New Roman" panose="02020603050405020304"/>
                        <a:ea typeface="Calibri" panose="020F0502020204030204"/>
                      </a:endParaRPr>
                    </a:p>
                    <a:p>
                      <a:pPr marL="457200" indent="-228600">
                        <a:lnSpc>
                          <a:spcPct val="110000"/>
                        </a:lnSpc>
                        <a:spcBef>
                          <a:spcPct val="0"/>
                        </a:spcBef>
                        <a:spcAft>
                          <a:spcPct val="0"/>
                        </a:spcAft>
                      </a:pPr>
                      <a:r>
                        <a:rPr sz="2000" b="1">
                          <a:solidFill>
                            <a:srgbClr val="000000"/>
                          </a:solidFill>
                          <a:latin typeface="Symbol" panose="05050102010706020507"/>
                          <a:ea typeface="Times New Roman" panose="02020603050405020304"/>
                        </a:rPr>
                        <a:t>· </a:t>
                      </a:r>
                      <a:r>
                        <a:rPr sz="2000" b="1">
                          <a:solidFill>
                            <a:srgbClr val="000000"/>
                          </a:solidFill>
                          <a:latin typeface="Times New Roman" panose="02020603050405020304"/>
                          <a:ea typeface="Calibri" panose="020F0502020204030204"/>
                        </a:rPr>
                        <a:t>Welding Screens</a:t>
                      </a:r>
                      <a:endParaRPr sz="2000" b="1">
                        <a:solidFill>
                          <a:srgbClr val="000000"/>
                        </a:solidFill>
                        <a:latin typeface="Times New Roman" panose="02020603050405020304"/>
                        <a:ea typeface="Calibri" panose="020F05020202040302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457200" indent="-228600">
                        <a:lnSpc>
                          <a:spcPct val="110000"/>
                        </a:lnSpc>
                        <a:spcBef>
                          <a:spcPct val="0"/>
                        </a:spcBef>
                        <a:spcAft>
                          <a:spcPct val="0"/>
                        </a:spcAft>
                      </a:pPr>
                      <a:r>
                        <a:rPr sz="2000" b="1">
                          <a:solidFill>
                            <a:srgbClr val="000000"/>
                          </a:solidFill>
                          <a:latin typeface="Symbol" panose="05050102010706020507"/>
                          <a:ea typeface="Times New Roman" panose="02020603050405020304"/>
                        </a:rPr>
                        <a:t>· </a:t>
                      </a:r>
                      <a:r>
                        <a:rPr sz="2000" b="1">
                          <a:solidFill>
                            <a:srgbClr val="000000"/>
                          </a:solidFill>
                          <a:latin typeface="Times New Roman" panose="02020603050405020304"/>
                          <a:ea typeface="Calibri" panose="020F0502020204030204"/>
                        </a:rPr>
                        <a:t>Air compressors storage area</a:t>
                      </a:r>
                      <a:endParaRPr sz="2000" b="1">
                        <a:solidFill>
                          <a:srgbClr val="000000"/>
                        </a:solidFill>
                        <a:latin typeface="Times New Roman" panose="02020603050405020304"/>
                        <a:ea typeface="Calibri" panose="020F0502020204030204"/>
                      </a:endParaRPr>
                    </a:p>
                    <a:p>
                      <a:pPr marL="457200" indent="-228600">
                        <a:lnSpc>
                          <a:spcPct val="110000"/>
                        </a:lnSpc>
                        <a:spcBef>
                          <a:spcPct val="0"/>
                        </a:spcBef>
                        <a:spcAft>
                          <a:spcPct val="0"/>
                        </a:spcAft>
                      </a:pPr>
                      <a:r>
                        <a:rPr sz="2000" b="1">
                          <a:solidFill>
                            <a:srgbClr val="000000"/>
                          </a:solidFill>
                          <a:latin typeface="Symbol" panose="05050102010706020507"/>
                          <a:ea typeface="Times New Roman" panose="02020603050405020304"/>
                        </a:rPr>
                        <a:t>· </a:t>
                      </a:r>
                      <a:r>
                        <a:rPr sz="2000" b="1">
                          <a:solidFill>
                            <a:srgbClr val="000000"/>
                          </a:solidFill>
                          <a:latin typeface="Times New Roman" panose="02020603050405020304"/>
                          <a:ea typeface="Calibri" panose="020F0502020204030204"/>
                        </a:rPr>
                        <a:t>Paints Storage area</a:t>
                      </a:r>
                      <a:endParaRPr sz="2000" b="1">
                        <a:solidFill>
                          <a:srgbClr val="000000"/>
                        </a:solidFill>
                        <a:latin typeface="Times New Roman" panose="02020603050405020304"/>
                        <a:ea typeface="Calibri" panose="020F05020202040302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684020">
                <a:tc>
                  <a:txBody>
                    <a:bodyPr/>
                    <a:p>
                      <a:pPr marL="457200" indent="-228600">
                        <a:lnSpc>
                          <a:spcPct val="110000"/>
                        </a:lnSpc>
                        <a:spcBef>
                          <a:spcPct val="0"/>
                        </a:spcBef>
                        <a:spcAft>
                          <a:spcPct val="0"/>
                        </a:spcAft>
                      </a:pPr>
                      <a:r>
                        <a:rPr sz="2000" b="1">
                          <a:solidFill>
                            <a:srgbClr val="000000"/>
                          </a:solidFill>
                          <a:latin typeface="Symbol" panose="05050102010706020507"/>
                          <a:ea typeface="Times New Roman" panose="02020603050405020304"/>
                        </a:rPr>
                        <a:t>· </a:t>
                      </a:r>
                      <a:r>
                        <a:rPr sz="2000" b="1">
                          <a:solidFill>
                            <a:srgbClr val="000000"/>
                          </a:solidFill>
                          <a:latin typeface="Times New Roman" panose="02020603050405020304"/>
                          <a:ea typeface="Calibri" panose="020F0502020204030204"/>
                        </a:rPr>
                        <a:t>Jigs and Fixtures area</a:t>
                      </a:r>
                      <a:endParaRPr sz="2000" b="1">
                        <a:solidFill>
                          <a:srgbClr val="000000"/>
                        </a:solidFill>
                        <a:latin typeface="Times New Roman" panose="02020603050405020304"/>
                        <a:ea typeface="Calibri" panose="020F0502020204030204"/>
                      </a:endParaRPr>
                    </a:p>
                    <a:p>
                      <a:pPr marL="457200" indent="-228600">
                        <a:lnSpc>
                          <a:spcPct val="110000"/>
                        </a:lnSpc>
                        <a:spcBef>
                          <a:spcPct val="0"/>
                        </a:spcBef>
                        <a:spcAft>
                          <a:spcPct val="0"/>
                        </a:spcAft>
                      </a:pPr>
                      <a:r>
                        <a:rPr sz="2000" b="1">
                          <a:solidFill>
                            <a:srgbClr val="000000"/>
                          </a:solidFill>
                          <a:latin typeface="Symbol" panose="05050102010706020507"/>
                          <a:ea typeface="Times New Roman" panose="02020603050405020304"/>
                        </a:rPr>
                        <a:t>· </a:t>
                      </a:r>
                      <a:r>
                        <a:rPr sz="2000" b="1">
                          <a:solidFill>
                            <a:srgbClr val="000000"/>
                          </a:solidFill>
                          <a:latin typeface="Times New Roman" panose="02020603050405020304"/>
                          <a:ea typeface="Calibri" panose="020F0502020204030204"/>
                        </a:rPr>
                        <a:t>Gas Storage area</a:t>
                      </a:r>
                      <a:endParaRPr sz="2000" b="1">
                        <a:solidFill>
                          <a:srgbClr val="000000"/>
                        </a:solidFill>
                        <a:latin typeface="Times New Roman" panose="02020603050405020304"/>
                        <a:ea typeface="Calibri" panose="020F05020202040302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457200" indent="-228600">
                        <a:lnSpc>
                          <a:spcPct val="110000"/>
                        </a:lnSpc>
                        <a:spcBef>
                          <a:spcPct val="0"/>
                        </a:spcBef>
                        <a:spcAft>
                          <a:spcPct val="0"/>
                        </a:spcAft>
                      </a:pPr>
                      <a:r>
                        <a:rPr sz="2000" b="1">
                          <a:solidFill>
                            <a:srgbClr val="000000"/>
                          </a:solidFill>
                          <a:latin typeface="Symbol" panose="05050102010706020507"/>
                          <a:ea typeface="Times New Roman" panose="02020603050405020304"/>
                        </a:rPr>
                        <a:t>· </a:t>
                      </a:r>
                      <a:r>
                        <a:rPr sz="2000" b="1">
                          <a:solidFill>
                            <a:srgbClr val="000000"/>
                          </a:solidFill>
                          <a:latin typeface="Times New Roman" panose="02020603050405020304"/>
                          <a:ea typeface="Calibri" panose="020F0502020204030204"/>
                        </a:rPr>
                        <a:t>Welding Machines</a:t>
                      </a:r>
                      <a:endParaRPr sz="2000" b="1">
                        <a:solidFill>
                          <a:srgbClr val="000000"/>
                        </a:solidFill>
                        <a:latin typeface="Times New Roman" panose="02020603050405020304"/>
                        <a:ea typeface="Calibri" panose="020F0502020204030204"/>
                      </a:endParaRPr>
                    </a:p>
                    <a:p>
                      <a:pPr marL="457200" indent="-228600">
                        <a:lnSpc>
                          <a:spcPct val="110000"/>
                        </a:lnSpc>
                        <a:spcBef>
                          <a:spcPct val="0"/>
                        </a:spcBef>
                        <a:spcAft>
                          <a:spcPct val="0"/>
                        </a:spcAft>
                      </a:pPr>
                      <a:r>
                        <a:rPr sz="2000" b="1">
                          <a:solidFill>
                            <a:srgbClr val="000000"/>
                          </a:solidFill>
                          <a:latin typeface="Symbol" panose="05050102010706020507"/>
                          <a:ea typeface="Times New Roman" panose="02020603050405020304"/>
                        </a:rPr>
                        <a:t>· </a:t>
                      </a:r>
                      <a:r>
                        <a:rPr sz="2000" b="1">
                          <a:solidFill>
                            <a:srgbClr val="000000"/>
                          </a:solidFill>
                          <a:latin typeface="Times New Roman" panose="02020603050405020304"/>
                          <a:ea typeface="Calibri" panose="020F0502020204030204"/>
                        </a:rPr>
                        <a:t>Consumables Storage area</a:t>
                      </a:r>
                      <a:endParaRPr sz="2000" b="1">
                        <a:solidFill>
                          <a:srgbClr val="000000"/>
                        </a:solidFill>
                        <a:latin typeface="Times New Roman" panose="02020603050405020304"/>
                        <a:ea typeface="Calibri" panose="020F0502020204030204"/>
                      </a:endParaRPr>
                    </a:p>
                    <a:p>
                      <a:pPr marL="457200" indent="-228600">
                        <a:lnSpc>
                          <a:spcPct val="110000"/>
                        </a:lnSpc>
                        <a:spcBef>
                          <a:spcPct val="0"/>
                        </a:spcBef>
                        <a:spcAft>
                          <a:spcPct val="0"/>
                        </a:spcAft>
                      </a:pPr>
                      <a:r>
                        <a:rPr sz="2000" b="1">
                          <a:solidFill>
                            <a:srgbClr val="000000"/>
                          </a:solidFill>
                          <a:latin typeface="Symbol" panose="05050102010706020507"/>
                          <a:ea typeface="Times New Roman" panose="02020603050405020304"/>
                        </a:rPr>
                        <a:t>· </a:t>
                      </a:r>
                      <a:r>
                        <a:rPr sz="2000" b="1">
                          <a:solidFill>
                            <a:srgbClr val="000000"/>
                          </a:solidFill>
                          <a:latin typeface="Times New Roman" panose="02020603050405020304"/>
                          <a:ea typeface="Calibri" panose="020F0502020204030204"/>
                        </a:rPr>
                        <a:t>Tools storage area</a:t>
                      </a:r>
                      <a:endParaRPr sz="2000" b="1">
                        <a:solidFill>
                          <a:srgbClr val="000000"/>
                        </a:solidFill>
                        <a:latin typeface="Times New Roman" panose="02020603050405020304"/>
                        <a:ea typeface="Calibri" panose="020F0502020204030204"/>
                      </a:endParaRPr>
                    </a:p>
                    <a:p>
                      <a:pPr marL="457200" indent="-228600">
                        <a:lnSpc>
                          <a:spcPct val="110000"/>
                        </a:lnSpc>
                        <a:spcBef>
                          <a:spcPct val="0"/>
                        </a:spcBef>
                        <a:spcAft>
                          <a:spcPct val="0"/>
                        </a:spcAft>
                      </a:pPr>
                      <a:r>
                        <a:rPr sz="2000" b="1">
                          <a:solidFill>
                            <a:srgbClr val="000000"/>
                          </a:solidFill>
                          <a:latin typeface="Symbol" panose="05050102010706020507"/>
                          <a:ea typeface="Times New Roman" panose="02020603050405020304"/>
                        </a:rPr>
                        <a:t>· </a:t>
                      </a:r>
                      <a:r>
                        <a:rPr sz="2000" b="1">
                          <a:solidFill>
                            <a:srgbClr val="000000"/>
                          </a:solidFill>
                          <a:latin typeface="Times New Roman" panose="02020603050405020304"/>
                          <a:ea typeface="Calibri" panose="020F0502020204030204"/>
                        </a:rPr>
                        <a:t>Shielding Gases Storage</a:t>
                      </a:r>
                      <a:endParaRPr sz="2000" b="1">
                        <a:solidFill>
                          <a:srgbClr val="000000"/>
                        </a:solidFill>
                        <a:latin typeface="Times New Roman" panose="02020603050405020304"/>
                        <a:ea typeface="Calibri" panose="020F0502020204030204"/>
                      </a:endParaRPr>
                    </a:p>
                    <a:p>
                      <a:pPr marL="6350" indent="-6350">
                        <a:lnSpc>
                          <a:spcPct val="110000"/>
                        </a:lnSpc>
                        <a:spcBef>
                          <a:spcPct val="0"/>
                        </a:spcBef>
                        <a:spcAft>
                          <a:spcPts val="1200"/>
                        </a:spcAft>
                      </a:pPr>
                      <a:r>
                        <a:rPr sz="2000" b="1">
                          <a:solidFill>
                            <a:srgbClr val="000000"/>
                          </a:solidFill>
                          <a:latin typeface="Times New Roman" panose="02020603050405020304"/>
                          <a:ea typeface="Calibri" panose="020F0502020204030204"/>
                        </a:rPr>
                        <a:t> </a:t>
                      </a:r>
                      <a:endParaRPr sz="2000" b="1">
                        <a:solidFill>
                          <a:srgbClr val="000000"/>
                        </a:solidFill>
                        <a:latin typeface="Times New Roman" panose="02020603050405020304"/>
                        <a:ea typeface="Calibri" panose="020F05020202040302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a:spcBef>
                          <a:spcPct val="0"/>
                        </a:spcBef>
                        <a:spcAft>
                          <a:spcPct val="0"/>
                        </a:spcAft>
                      </a:pPr>
                      <a:endParaRPr sz="2000" b="1">
                        <a:solidFill>
                          <a:srgbClr val="000000"/>
                        </a:solidFill>
                        <a:latin typeface="Times New Roman" panose="02020603050405020304"/>
                        <a:ea typeface="Calibri" panose="020F05020202040302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3200" b="1"/>
              <a:t>PC (c) Outline means of mobilizing resources needed to setup a welding workshop.</a:t>
            </a:r>
            <a:endParaRPr lang="en-US" altLang="en-US" sz="3200" b="1"/>
          </a:p>
        </p:txBody>
      </p:sp>
      <p:sp>
        <p:nvSpPr>
          <p:cNvPr id="3" name="Content Placeholder 2"/>
          <p:cNvSpPr>
            <a:spLocks noGrp="1"/>
          </p:cNvSpPr>
          <p:nvPr>
            <p:ph idx="1"/>
          </p:nvPr>
        </p:nvSpPr>
        <p:spPr/>
        <p:txBody>
          <a:bodyPr/>
          <a:p>
            <a:r>
              <a:rPr lang="en-US" altLang="en-US"/>
              <a:t>Self-support </a:t>
            </a:r>
            <a:endParaRPr lang="en-US" altLang="en-US"/>
          </a:p>
          <a:p>
            <a:r>
              <a:rPr lang="en-US" altLang="en-US"/>
              <a:t>Access loan from financial institutions </a:t>
            </a:r>
            <a:endParaRPr lang="en-US" altLang="en-US"/>
          </a:p>
          <a:p>
            <a:r>
              <a:rPr lang="en-US" altLang="en-US"/>
              <a:t>Support from the family </a:t>
            </a:r>
            <a:endParaRPr lang="en-US" altLang="en-US"/>
          </a:p>
          <a:p>
            <a:r>
              <a:rPr lang="en-US" altLang="en-US"/>
              <a:t>By leasing </a:t>
            </a:r>
            <a:endParaRPr lang="en-US" altLang="en-US"/>
          </a:p>
          <a:p>
            <a:r>
              <a:rPr lang="en-US" altLang="en-US"/>
              <a:t>Through hire purchase </a:t>
            </a:r>
            <a:endParaRPr lang="en-US" altLang="en-US"/>
          </a:p>
          <a:p>
            <a:r>
              <a:rPr lang="en-US" altLang="en-US"/>
              <a:t>Non-Governmental Organization (N.G.O) </a:t>
            </a:r>
            <a:endParaRPr lang="en-US" altLang="en-US"/>
          </a:p>
          <a:p>
            <a:r>
              <a:rPr lang="en-US" altLang="en-US"/>
              <a:t>Philanthropist </a:t>
            </a:r>
            <a:endParaRPr lang="en-US"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09600" y="190500"/>
            <a:ext cx="10972800" cy="811530"/>
          </a:xfrm>
        </p:spPr>
        <p:txBody>
          <a:bodyPr/>
          <a:p>
            <a:r>
              <a:rPr lang="en-US" altLang="en-US" sz="3200" b="1"/>
              <a:t>PC (d) List resources needed to setup a welding workshop </a:t>
            </a:r>
            <a:endParaRPr lang="en-US" altLang="en-US" sz="3200" b="1"/>
          </a:p>
        </p:txBody>
      </p:sp>
      <p:sp>
        <p:nvSpPr>
          <p:cNvPr id="3" name="Content Placeholder 2"/>
          <p:cNvSpPr>
            <a:spLocks noGrp="1"/>
          </p:cNvSpPr>
          <p:nvPr>
            <p:ph idx="1"/>
          </p:nvPr>
        </p:nvSpPr>
        <p:spPr/>
        <p:txBody>
          <a:bodyPr/>
          <a:p>
            <a:r>
              <a:rPr lang="en-US" altLang="en-US"/>
              <a:t>Capital Resources</a:t>
            </a:r>
            <a:endParaRPr lang="en-US" altLang="en-US"/>
          </a:p>
          <a:p>
            <a:r>
              <a:rPr lang="en-US" altLang="en-US"/>
              <a:t>Capital resource include money to start a business, tools, building and machinery</a:t>
            </a:r>
            <a:endParaRPr lang="en-US" altLang="en-US"/>
          </a:p>
          <a:p>
            <a:r>
              <a:rPr lang="en-US" altLang="en-US"/>
              <a:t>Natural Resources</a:t>
            </a:r>
            <a:endParaRPr lang="en-US" altLang="en-US"/>
          </a:p>
          <a:p>
            <a:r>
              <a:rPr lang="en-US" altLang="en-US"/>
              <a:t>Natural Resources may include, raw materials, land, source of water, source of food and fuel.</a:t>
            </a:r>
            <a:endParaRPr lang="en-US" altLang="en-US"/>
          </a:p>
          <a:p>
            <a:r>
              <a:rPr lang="en-US" altLang="en-US"/>
              <a:t>Human Resources</a:t>
            </a:r>
            <a:endParaRPr lang="en-US" altLang="en-US"/>
          </a:p>
          <a:p>
            <a:r>
              <a:rPr lang="en-US" altLang="en-US"/>
              <a:t>Human Resources is the human capacity (labor) that is used to run a business.</a:t>
            </a:r>
            <a:endParaRPr lang="en-US"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3200" b="1"/>
              <a:t>L.O. 4 Demonstrate skill Apply 5S in the workspace (Japanese concept)</a:t>
            </a:r>
            <a:endParaRPr lang="en-US" altLang="en-US" sz="3200" b="1"/>
          </a:p>
        </p:txBody>
      </p:sp>
      <p:sp>
        <p:nvSpPr>
          <p:cNvPr id="3" name="Content Placeholder 2"/>
          <p:cNvSpPr>
            <a:spLocks noGrp="1"/>
          </p:cNvSpPr>
          <p:nvPr>
            <p:ph idx="1"/>
          </p:nvPr>
        </p:nvSpPr>
        <p:spPr/>
        <p:txBody>
          <a:bodyPr/>
          <a:p>
            <a:r>
              <a:rPr lang="en-US" altLang="en-US" b="1"/>
              <a:t>PC (a) Explain 5S concept</a:t>
            </a:r>
            <a:endParaRPr lang="en-US" altLang="en-US" b="1"/>
          </a:p>
          <a:p>
            <a:endParaRPr lang="en-US" altLang="en-US"/>
          </a:p>
          <a:p>
            <a:r>
              <a:rPr lang="en-US" altLang="en-US" b="1"/>
              <a:t>PC (b) Explain 5S processes</a:t>
            </a:r>
            <a:endParaRPr lang="en-US" altLang="en-US" b="1"/>
          </a:p>
          <a:p>
            <a:endParaRPr lang="en-US" altLang="en-US"/>
          </a:p>
          <a:p>
            <a:r>
              <a:rPr lang="en-US" altLang="en-US"/>
              <a:t>Seiri - sort</a:t>
            </a:r>
            <a:endParaRPr lang="en-US" altLang="en-US"/>
          </a:p>
          <a:p>
            <a:r>
              <a:rPr lang="en-US" altLang="en-US"/>
              <a:t>Seiton - straighten/ set in order</a:t>
            </a:r>
            <a:endParaRPr lang="en-US" altLang="en-US"/>
          </a:p>
          <a:p>
            <a:r>
              <a:rPr lang="en-US" altLang="en-US"/>
              <a:t>Seiso - shine</a:t>
            </a:r>
            <a:endParaRPr lang="en-US" altLang="en-US"/>
          </a:p>
          <a:p>
            <a:r>
              <a:rPr lang="en-US" altLang="en-US"/>
              <a:t>Seiketsu - standardize</a:t>
            </a:r>
            <a:endParaRPr lang="en-US" altLang="en-US"/>
          </a:p>
          <a:p>
            <a:r>
              <a:rPr lang="en-US" altLang="en-US"/>
              <a:t>Shitsuke – sustain</a:t>
            </a:r>
            <a:endParaRPr lang="en-US"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609600" y="196215"/>
            <a:ext cx="10972800" cy="5931535"/>
          </a:xfrm>
        </p:spPr>
        <p:txBody>
          <a:bodyPr/>
          <a:p>
            <a:r>
              <a:rPr lang="en-US" altLang="en-US" sz="2800"/>
              <a:t>Sort</a:t>
            </a:r>
            <a:r>
              <a:rPr lang="en-US" altLang="en-US" sz="2800"/>
              <a:t> </a:t>
            </a:r>
            <a:r>
              <a:rPr lang="en-US" altLang="en-US" sz="2800"/>
              <a:t>- sort out and separate that which is needed and not needed in the area.</a:t>
            </a:r>
            <a:endParaRPr lang="en-US" altLang="en-US" sz="2800"/>
          </a:p>
          <a:p>
            <a:r>
              <a:rPr lang="en-US" altLang="en-US" sz="2800"/>
              <a:t>Straighten</a:t>
            </a:r>
            <a:r>
              <a:rPr lang="en-US" altLang="en-US" sz="2800"/>
              <a:t> </a:t>
            </a:r>
            <a:r>
              <a:rPr lang="en-US" altLang="en-US" sz="2800"/>
              <a:t>- arrange items that are needed so that they are ready and easy to use. Clearly identify locations for all items so that anyone can find them and return them once the task is completed.</a:t>
            </a:r>
            <a:endParaRPr lang="en-US" altLang="en-US" sz="2800"/>
          </a:p>
          <a:p>
            <a:r>
              <a:rPr lang="en-US" altLang="en-US" sz="2800"/>
              <a:t>Shine</a:t>
            </a:r>
            <a:r>
              <a:rPr lang="en-US" altLang="en-US" sz="2800"/>
              <a:t> </a:t>
            </a:r>
            <a:r>
              <a:rPr lang="en-US" altLang="en-US" sz="2800"/>
              <a:t>- clean the workplace and equipment on a regular basis, in order to maintain standards and identify defects.</a:t>
            </a:r>
            <a:endParaRPr lang="en-US" altLang="en-US" sz="2800"/>
          </a:p>
          <a:p>
            <a:r>
              <a:rPr lang="en-US" altLang="en-US" sz="2800"/>
              <a:t>Standardize</a:t>
            </a:r>
            <a:r>
              <a:rPr lang="en-US" altLang="en-US" sz="2800"/>
              <a:t> </a:t>
            </a:r>
            <a:r>
              <a:rPr lang="en-US" altLang="en-US" sz="2800"/>
              <a:t>- revisit the first three of the 5Ss on a frequent basis and confirm the condition of the Gemba (the factory floor) using standard procedures.</a:t>
            </a:r>
            <a:endParaRPr lang="en-US" altLang="en-US" sz="2800"/>
          </a:p>
          <a:p>
            <a:r>
              <a:rPr lang="en-US" altLang="en-US" sz="2800"/>
              <a:t>Sustain</a:t>
            </a:r>
            <a:r>
              <a:rPr lang="en-US" altLang="en-US" sz="2800"/>
              <a:t> </a:t>
            </a:r>
            <a:r>
              <a:rPr lang="en-US" altLang="en-US" sz="2800"/>
              <a:t>- keep to the rules to maintain the standard and continue to improve every day.</a:t>
            </a:r>
            <a:endParaRPr lang="en-US" altLang="en-US" sz="2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b="1"/>
              <a:t>LEARNING OUTCOMES </a:t>
            </a:r>
            <a:endParaRPr lang="en-US" altLang="en-US" b="1"/>
          </a:p>
        </p:txBody>
      </p:sp>
      <p:sp>
        <p:nvSpPr>
          <p:cNvPr id="3" name="Content Placeholder 2"/>
          <p:cNvSpPr>
            <a:spLocks noGrp="1"/>
          </p:cNvSpPr>
          <p:nvPr>
            <p:ph idx="1"/>
          </p:nvPr>
        </p:nvSpPr>
        <p:spPr/>
        <p:txBody>
          <a:bodyPr/>
          <a:p>
            <a:endParaRPr lang="en-US" altLang="en-US"/>
          </a:p>
          <a:p>
            <a:r>
              <a:rPr lang="en-US" altLang="en-US"/>
              <a:t>Demonstrate knowledge in setting up a workshop</a:t>
            </a:r>
            <a:endParaRPr lang="en-US" altLang="en-US"/>
          </a:p>
          <a:p>
            <a:r>
              <a:rPr lang="en-US" altLang="en-US"/>
              <a:t>Demonstrate knowledge in running a workshop</a:t>
            </a:r>
            <a:endParaRPr lang="en-US" altLang="en-US"/>
          </a:p>
          <a:p>
            <a:r>
              <a:rPr lang="en-US" altLang="en-US"/>
              <a:t>Demonstrate knowledge of shop layout and planning of work</a:t>
            </a:r>
            <a:endParaRPr lang="en-US" altLang="en-US"/>
          </a:p>
          <a:p>
            <a:r>
              <a:rPr lang="en-US" altLang="en-US"/>
              <a:t>Apply the 5S in the workspace (Japanese concept)</a:t>
            </a:r>
            <a:endParaRPr lang="en-US"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3200" b="1"/>
              <a:t>PC (c) Conduct the 5S audit at the workspace.</a:t>
            </a:r>
            <a:endParaRPr lang="en-US" altLang="en-US" sz="3200" b="1"/>
          </a:p>
        </p:txBody>
      </p:sp>
      <p:sp>
        <p:nvSpPr>
          <p:cNvPr id="3" name="Content Placeholder 2"/>
          <p:cNvSpPr>
            <a:spLocks noGrp="1"/>
          </p:cNvSpPr>
          <p:nvPr>
            <p:ph idx="1"/>
          </p:nvPr>
        </p:nvSpPr>
        <p:spPr/>
        <p:txBody>
          <a:bodyPr/>
          <a:p>
            <a:r>
              <a:rPr lang="en-US" altLang="en-US"/>
              <a:t>The 5S audit is the process of evaluating the proper implementation of 5S in the workplace. Conducting 5S audits can help ensure that the workplace is consistently following a proper procedure and become more efficient.</a:t>
            </a:r>
            <a:endParaRPr lang="en-US" altLang="en-US"/>
          </a:p>
          <a:p>
            <a:endParaRPr lang="en-US" altLang="en-US"/>
          </a:p>
          <a:p>
            <a:r>
              <a:rPr lang="en-US" altLang="en-US" b="1"/>
              <a:t>PC (d) Create 5S action plan.</a:t>
            </a:r>
            <a:endParaRPr lang="en-US" altLang="en-US" b="1"/>
          </a:p>
          <a:p>
            <a:r>
              <a:rPr lang="en-US" altLang="en-US" b="1"/>
              <a:t>PC (e) Implement the 5S at the workspace</a:t>
            </a:r>
            <a:endParaRPr lang="en-US" altLang="en-US" b="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p:txBody>
          <a:bodyPr/>
          <a:p>
            <a:pPr marL="0" indent="0" algn="ctr">
              <a:buNone/>
            </a:pPr>
            <a:endParaRPr lang="en-US"/>
          </a:p>
          <a:p>
            <a:pPr marL="0" indent="0" algn="ctr">
              <a:buNone/>
            </a:pPr>
            <a:endParaRPr lang="en-US"/>
          </a:p>
          <a:p>
            <a:pPr marL="0" indent="0" algn="ctr">
              <a:buNone/>
            </a:pPr>
            <a:endParaRPr lang="en-US"/>
          </a:p>
          <a:p>
            <a:pPr marL="0" indent="0" algn="ctr">
              <a:buNone/>
            </a:pPr>
            <a:r>
              <a:rPr lang="en-US"/>
              <a:t>THANK YOU</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3200" b="1"/>
              <a:t>LO 1.   Demonstrate knowledge of setting up a workshop</a:t>
            </a:r>
            <a:endParaRPr lang="en-US" altLang="en-US" sz="3200" b="1"/>
          </a:p>
        </p:txBody>
      </p:sp>
      <p:sp>
        <p:nvSpPr>
          <p:cNvPr id="3" name="Content Placeholder 2"/>
          <p:cNvSpPr>
            <a:spLocks noGrp="1"/>
          </p:cNvSpPr>
          <p:nvPr>
            <p:ph idx="1"/>
          </p:nvPr>
        </p:nvSpPr>
        <p:spPr/>
        <p:txBody>
          <a:bodyPr/>
          <a:p>
            <a:r>
              <a:rPr lang="en-US" altLang="en-US"/>
              <a:t>PC (a) Explain Factors influencing location of a welding workshop.</a:t>
            </a:r>
            <a:endParaRPr lang="en-US" altLang="en-US"/>
          </a:p>
          <a:p>
            <a:pPr marL="0" indent="0">
              <a:buNone/>
            </a:pPr>
            <a:r>
              <a:rPr lang="en-US" altLang="en-US" b="1"/>
              <a:t>Developmental activities</a:t>
            </a:r>
            <a:r>
              <a:rPr lang="en-US" altLang="en-US"/>
              <a:t> </a:t>
            </a:r>
            <a:endParaRPr lang="en-US" altLang="en-US"/>
          </a:p>
          <a:p>
            <a:r>
              <a:rPr lang="en-US" altLang="en-US" sz="2400"/>
              <a:t>Development activities include a number of factors that will ensure the smooth running of the business such as: </a:t>
            </a:r>
            <a:endParaRPr lang="en-US" altLang="en-US" sz="2400"/>
          </a:p>
          <a:p>
            <a:r>
              <a:rPr lang="en-US" altLang="en-US" sz="2400"/>
              <a:t>Communication and transportation facilities, </a:t>
            </a:r>
            <a:endParaRPr lang="en-US" altLang="en-US" sz="2400"/>
          </a:p>
          <a:p>
            <a:r>
              <a:rPr lang="en-US" altLang="en-US" sz="2400"/>
              <a:t>Power and fuel sources, </a:t>
            </a:r>
            <a:endParaRPr lang="en-US" altLang="en-US" sz="2400"/>
          </a:p>
          <a:p>
            <a:r>
              <a:rPr lang="en-US" altLang="en-US" sz="2400"/>
              <a:t>Availablity of labor,  </a:t>
            </a:r>
            <a:endParaRPr lang="en-US" altLang="en-US" sz="2400"/>
          </a:p>
          <a:p>
            <a:r>
              <a:rPr lang="en-US" altLang="en-US" sz="2400"/>
              <a:t>Market (purposefully for sale of products) </a:t>
            </a:r>
            <a:endParaRPr lang="en-US" altLang="en-US" sz="2400"/>
          </a:p>
          <a:p>
            <a:r>
              <a:rPr lang="en-US" altLang="en-US" sz="2400"/>
              <a:t>Adequate Banking and credit facilities,  </a:t>
            </a:r>
            <a:endParaRPr lang="en-US" altLang="en-US" sz="2400"/>
          </a:p>
          <a:p>
            <a:r>
              <a:rPr lang="en-US" altLang="en-US" sz="2400"/>
              <a:t>Facilities of Repairs </a:t>
            </a:r>
            <a:endParaRPr lang="en-US" altLang="en-US"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Source of electricity</a:t>
            </a:r>
            <a:endParaRPr lang="en-US" altLang="en-US"/>
          </a:p>
        </p:txBody>
      </p:sp>
      <p:sp>
        <p:nvSpPr>
          <p:cNvPr id="3" name="Content Placeholder 2"/>
          <p:cNvSpPr>
            <a:spLocks noGrp="1"/>
          </p:cNvSpPr>
          <p:nvPr>
            <p:ph idx="1"/>
          </p:nvPr>
        </p:nvSpPr>
        <p:spPr/>
        <p:txBody>
          <a:bodyPr/>
          <a:p>
            <a:r>
              <a:rPr lang="en-US" altLang="en-US"/>
              <a:t>Unless it is an Oxy-fuel gas welding workshop, a standard welding workshop should be situated close to where there is the availability of electricity. In the welding work, electricity is needed to power most of the power tools like the welding machine, hand drilling machine and the angle grinder.</a:t>
            </a:r>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3200" b="1"/>
              <a:t>PC (b) State Procedure for registering a new business.</a:t>
            </a:r>
            <a:endParaRPr lang="en-US" altLang="en-US" sz="3200" b="1"/>
          </a:p>
        </p:txBody>
      </p:sp>
      <p:sp>
        <p:nvSpPr>
          <p:cNvPr id="3" name="Content Placeholder 2"/>
          <p:cNvSpPr>
            <a:spLocks noGrp="1"/>
          </p:cNvSpPr>
          <p:nvPr>
            <p:ph idx="1"/>
          </p:nvPr>
        </p:nvSpPr>
        <p:spPr/>
        <p:txBody>
          <a:bodyPr/>
          <a:p>
            <a:r>
              <a:rPr lang="en-US" altLang="en-US"/>
              <a:t>Choose Your Business Name </a:t>
            </a:r>
            <a:endParaRPr lang="en-US" altLang="en-US"/>
          </a:p>
          <a:p>
            <a:r>
              <a:rPr lang="en-US" altLang="en-US"/>
              <a:t>Register Your Business Name </a:t>
            </a:r>
            <a:endParaRPr lang="en-US" altLang="en-US"/>
          </a:p>
          <a:p>
            <a:r>
              <a:rPr lang="en-US" altLang="en-US"/>
              <a:t>Applicant may pick up a prescribed Form A from the in-house bank  </a:t>
            </a:r>
            <a:endParaRPr lang="en-US" altLang="en-US"/>
          </a:p>
          <a:p>
            <a:r>
              <a:rPr lang="en-US" altLang="en-US"/>
              <a:t>Submit filled forms at the bank in addition with a processing fee  </a:t>
            </a:r>
            <a:endParaRPr lang="en-US" altLang="en-US"/>
          </a:p>
          <a:p>
            <a:r>
              <a:rPr lang="en-US" altLang="en-US"/>
              <a:t>Registrar examines and issues business registration certificate as well as certified true copy of the form to be submitted as attachment </a:t>
            </a:r>
            <a:endParaRPr lang="en-US" altLang="en-US"/>
          </a:p>
          <a:p>
            <a:r>
              <a:rPr lang="en-US" altLang="en-US"/>
              <a:t>Renewal each year</a:t>
            </a:r>
            <a:endParaRPr lang="en-US"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3200" b="1"/>
              <a:t>PC (c) Describe type of building that is suitable for a welding workshop.</a:t>
            </a:r>
            <a:endParaRPr lang="en-US" altLang="en-US" sz="3200" b="1"/>
          </a:p>
        </p:txBody>
      </p:sp>
      <p:sp>
        <p:nvSpPr>
          <p:cNvPr id="3" name="Content Placeholder 2"/>
          <p:cNvSpPr>
            <a:spLocks noGrp="1"/>
          </p:cNvSpPr>
          <p:nvPr>
            <p:ph idx="1"/>
          </p:nvPr>
        </p:nvSpPr>
        <p:spPr/>
        <p:txBody>
          <a:bodyPr/>
          <a:p>
            <a:endParaRPr lang="en-US"/>
          </a:p>
        </p:txBody>
      </p:sp>
      <p:grpSp>
        <p:nvGrpSpPr>
          <p:cNvPr id="7" name="Group 7"/>
          <p:cNvGrpSpPr/>
          <p:nvPr/>
        </p:nvGrpSpPr>
        <p:grpSpPr>
          <a:xfrm>
            <a:off x="609600" y="1264285"/>
            <a:ext cx="10973435" cy="4864100"/>
            <a:chOff x="0" y="0"/>
            <a:chExt cx="5864352" cy="2009801"/>
          </a:xfrm>
        </p:grpSpPr>
        <p:sp>
          <p:nvSpPr>
            <p:cNvPr id="10" name="Rectangle 554"/>
            <p:cNvSpPr/>
            <p:nvPr/>
          </p:nvSpPr>
          <p:spPr>
            <a:xfrm>
              <a:off x="2308606" y="1841094"/>
              <a:ext cx="107427" cy="224380"/>
            </a:xfrm>
            <a:prstGeom prst="rect">
              <a:avLst/>
            </a:prstGeom>
            <a:ln>
              <a:noFill/>
            </a:ln>
          </p:spPr>
          <p:txBody>
            <a:bodyPr horzOverflow="overflow" vert="horz" lIns="0" tIns="0" rIns="0" bIns="0" rtlCol="0">
              <a:noAutofit/>
            </a:bodyPr>
            <a:lstStyle/>
            <a:p>
              <a:pPr marL="0" indent="0">
                <a:lnSpc>
                  <a:spcPct val="108000"/>
                </a:lnSpc>
                <a:spcAft>
                  <a:spcPts val="800"/>
                </a:spcAft>
              </a:pPr>
              <a:r>
                <a:rPr lang="en-US" altLang="zh-CN" sz="1200" kern="10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endParaRPr lang="en-US" altLang="zh-CN" sz="1200" kern="100">
                <a:solidFill>
                  <a:srgbClr val="000000"/>
                </a:solidFill>
                <a:latin typeface="Times New Roman" panose="02020603050405020304"/>
                <a:ea typeface="Times New Roman" panose="02020603050405020304"/>
                <a:cs typeface="Times New Roman" panose="02020603050405020304"/>
                <a:sym typeface="Times New Roman" panose="02020603050405020304"/>
              </a:endParaRPr>
            </a:p>
          </p:txBody>
        </p:sp>
        <p:pic>
          <p:nvPicPr>
            <p:cNvPr id="12" name="Picture 595"/>
            <p:cNvPicPr/>
            <p:nvPr/>
          </p:nvPicPr>
          <p:blipFill>
            <a:blip r:embed="rId1"/>
            <a:stretch>
              <a:fillRect/>
            </a:stretch>
          </p:blipFill>
          <p:spPr>
            <a:xfrm>
              <a:off x="0" y="0"/>
              <a:ext cx="2307336" cy="1975104"/>
            </a:xfrm>
            <a:prstGeom prst="rect">
              <a:avLst/>
            </a:prstGeom>
          </p:spPr>
        </p:pic>
        <p:pic>
          <p:nvPicPr>
            <p:cNvPr id="13" name="Picture 597"/>
            <p:cNvPicPr/>
            <p:nvPr/>
          </p:nvPicPr>
          <p:blipFill>
            <a:blip r:embed="rId2"/>
            <a:stretch>
              <a:fillRect/>
            </a:stretch>
          </p:blipFill>
          <p:spPr>
            <a:xfrm>
              <a:off x="2410968" y="9144"/>
              <a:ext cx="3453384" cy="1965960"/>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p:txBody>
          <a:bodyPr/>
          <a:p>
            <a:endParaRPr lang="en-US" altLang="en-US" b="1">
              <a:sym typeface="+mn-ea"/>
            </a:endParaRPr>
          </a:p>
          <a:p>
            <a:endParaRPr lang="en-US" altLang="en-US" b="1">
              <a:sym typeface="+mn-ea"/>
            </a:endParaRPr>
          </a:p>
          <a:p>
            <a:r>
              <a:rPr lang="en-US" altLang="en-US" b="1">
                <a:sym typeface="+mn-ea"/>
              </a:rPr>
              <a:t>PC (d) Explain Advantages of proximity of raw materials to the workshop</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3200" b="1"/>
              <a:t>LO 2. Demonstrate knowledge of running a workshop</a:t>
            </a:r>
            <a:endParaRPr lang="en-US" altLang="en-US" sz="3200" b="1"/>
          </a:p>
        </p:txBody>
      </p:sp>
      <p:sp>
        <p:nvSpPr>
          <p:cNvPr id="3" name="Content Placeholder 2"/>
          <p:cNvSpPr>
            <a:spLocks noGrp="1"/>
          </p:cNvSpPr>
          <p:nvPr>
            <p:ph idx="1"/>
          </p:nvPr>
        </p:nvSpPr>
        <p:spPr>
          <a:xfrm>
            <a:off x="609600" y="1174750"/>
            <a:ext cx="10972800" cy="5494020"/>
          </a:xfrm>
        </p:spPr>
        <p:txBody>
          <a:bodyPr/>
          <a:p>
            <a:r>
              <a:rPr lang="en-US" altLang="en-US"/>
              <a:t>PC (a) Outline importance of record keeping in a welding workshop.</a:t>
            </a:r>
            <a:endParaRPr lang="en-US" altLang="en-US"/>
          </a:p>
          <a:p>
            <a:r>
              <a:rPr lang="en-US" altLang="en-US" sz="2400"/>
              <a:t>Assist you in preparing your financial statements quickly and accurately. </a:t>
            </a:r>
            <a:endParaRPr lang="en-US" altLang="en-US" sz="2400"/>
          </a:p>
          <a:p>
            <a:r>
              <a:rPr lang="en-US" altLang="en-US" sz="2400"/>
              <a:t>Provide information to enable the control of cash in the business. </a:t>
            </a:r>
            <a:endParaRPr lang="en-US" altLang="en-US" sz="2400"/>
          </a:p>
          <a:p>
            <a:r>
              <a:rPr lang="en-US" altLang="en-US" sz="2400"/>
              <a:t>Contribute promptly to assessing the financial situation of the business at any time. </a:t>
            </a:r>
            <a:endParaRPr lang="en-US" altLang="en-US" sz="2400"/>
          </a:p>
          <a:p>
            <a:r>
              <a:rPr lang="en-US" altLang="en-US" sz="2400"/>
              <a:t>Save a lot of time and effort.</a:t>
            </a:r>
            <a:r>
              <a:rPr lang="en-US" altLang="en-US"/>
              <a:t> </a:t>
            </a:r>
            <a:endParaRPr lang="en-US" altLang="en-US"/>
          </a:p>
          <a:p>
            <a:r>
              <a:rPr lang="en-US" altLang="en-US" sz="2400"/>
              <a:t>Keep a good track of the costs of staff and their performance. </a:t>
            </a:r>
            <a:endParaRPr lang="en-US" altLang="en-US" sz="2400"/>
          </a:p>
          <a:p>
            <a:r>
              <a:rPr lang="en-US" altLang="en-US" sz="2400"/>
              <a:t>Measure the business performance against the projections that were originally set down in the business plan.</a:t>
            </a:r>
            <a:endParaRPr lang="en-US" altLang="en-US"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3200" b="1"/>
              <a:t>PC (b) State importance of marketing a product.</a:t>
            </a:r>
            <a:endParaRPr lang="en-US" altLang="en-US" sz="3200" b="1"/>
          </a:p>
        </p:txBody>
      </p:sp>
      <p:sp>
        <p:nvSpPr>
          <p:cNvPr id="3" name="Content Placeholder 2"/>
          <p:cNvSpPr>
            <a:spLocks noGrp="1"/>
          </p:cNvSpPr>
          <p:nvPr>
            <p:ph idx="1"/>
          </p:nvPr>
        </p:nvSpPr>
        <p:spPr/>
        <p:txBody>
          <a:bodyPr/>
          <a:p>
            <a:endParaRPr lang="en-US" altLang="en-US"/>
          </a:p>
          <a:p>
            <a:endParaRPr lang="en-US" altLang="en-US"/>
          </a:p>
          <a:p>
            <a:r>
              <a:rPr lang="en-US" altLang="en-US"/>
              <a:t>Marketing is a process by which a product or service is introduced and promoted to potential customers. The heart of your business success lies in its marketing. Most aspects of your business depend on successful marketing. </a:t>
            </a:r>
            <a:endParaRPr lang="en-US" altLang="en-US"/>
          </a:p>
        </p:txBody>
      </p:sp>
    </p:spTree>
  </p:cSld>
  <p:clrMapOvr>
    <a:masterClrMapping/>
  </p:clrMapOvr>
</p:sld>
</file>

<file path=ppt/tags/tag1.xml><?xml version="1.0" encoding="utf-8"?>
<p:tagLst xmlns:p="http://schemas.openxmlformats.org/presentationml/2006/main">
  <p:tag name="TABLE_ENDDRAG_ORIGIN_RECT" val="864*397"/>
  <p:tag name="TABLE_ENDDRAG_RECT" val="48*92*864*397"/>
</p:tagLst>
</file>

<file path=ppt/theme/theme1.xml><?xml version="1.0" encoding="utf-8"?>
<a:theme xmlns:a="http://schemas.openxmlformats.org/drawingml/2006/main" name="Gear Drives">
  <a:themeElements>
    <a:clrScheme name="Gear Drives 13">
      <a:dk1>
        <a:srgbClr val="000000"/>
      </a:dk1>
      <a:lt1>
        <a:srgbClr val="FFFFFF"/>
      </a:lt1>
      <a:dk2>
        <a:srgbClr val="000000"/>
      </a:dk2>
      <a:lt2>
        <a:srgbClr val="969696"/>
      </a:lt2>
      <a:accent1>
        <a:srgbClr val="5F5F5F"/>
      </a:accent1>
      <a:accent2>
        <a:srgbClr val="969696"/>
      </a:accent2>
      <a:accent3>
        <a:srgbClr val="FFFFFF"/>
      </a:accent3>
      <a:accent4>
        <a:srgbClr val="000000"/>
      </a:accent4>
      <a:accent5>
        <a:srgbClr val="B6B6B6"/>
      </a:accent5>
      <a:accent6>
        <a:srgbClr val="878787"/>
      </a:accent6>
      <a:hlink>
        <a:srgbClr val="CC3300"/>
      </a:hlink>
      <a:folHlink>
        <a:srgbClr val="996600"/>
      </a:folHlink>
    </a:clrScheme>
    <a:fontScheme name="Gear Dri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Gear Dri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ear Dri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ear Dri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ear Dri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ear Dri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ear Dri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ear Dri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ear Dri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ear Dri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ear Dri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ear Dri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ear Dri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ear Drives 13">
        <a:dk1>
          <a:srgbClr val="000000"/>
        </a:dk1>
        <a:lt1>
          <a:srgbClr val="FFFFFF"/>
        </a:lt1>
        <a:dk2>
          <a:srgbClr val="000000"/>
        </a:dk2>
        <a:lt2>
          <a:srgbClr val="969696"/>
        </a:lt2>
        <a:accent1>
          <a:srgbClr val="5F5F5F"/>
        </a:accent1>
        <a:accent2>
          <a:srgbClr val="969696"/>
        </a:accent2>
        <a:accent3>
          <a:srgbClr val="FFFFFF"/>
        </a:accent3>
        <a:accent4>
          <a:srgbClr val="000000"/>
        </a:accent4>
        <a:accent5>
          <a:srgbClr val="B6B6B6"/>
        </a:accent5>
        <a:accent6>
          <a:srgbClr val="87878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5704</Words>
  <Application>WPS Presentation</Application>
  <PresentationFormat>Widescreen</PresentationFormat>
  <Paragraphs>164</Paragraphs>
  <Slides>21</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21</vt:i4>
      </vt:variant>
    </vt:vector>
  </HeadingPairs>
  <TitlesOfParts>
    <vt:vector size="31" baseType="lpstr">
      <vt:lpstr>Arial</vt:lpstr>
      <vt:lpstr>SimSun</vt:lpstr>
      <vt:lpstr>Wingdings</vt:lpstr>
      <vt:lpstr>Times New Roman</vt:lpstr>
      <vt:lpstr>Microsoft YaHei</vt:lpstr>
      <vt:lpstr>Arial Unicode MS</vt:lpstr>
      <vt:lpstr>Calibri</vt:lpstr>
      <vt:lpstr>Calibri</vt:lpstr>
      <vt:lpstr>Symbol</vt:lpstr>
      <vt:lpstr>Gear Drives</vt:lpstr>
      <vt:lpstr>WELDING AND FABRICATION TECHNOLOGY  UNIT 2 </vt:lpstr>
      <vt:lpstr>LEARNING OUTCOMES </vt:lpstr>
      <vt:lpstr>LO 1.   Demonstrate knowledge of setting up a workshop</vt:lpstr>
      <vt:lpstr>Source of electricity</vt:lpstr>
      <vt:lpstr>PC (b) State Procedure for registering a new business.</vt:lpstr>
      <vt:lpstr>PC (c) Describe type of building that is suitable for a welding workshop.</vt:lpstr>
      <vt:lpstr>PowerPoint 演示文稿</vt:lpstr>
      <vt:lpstr>LO 2. Demonstrate knowledge of running a workshop</vt:lpstr>
      <vt:lpstr>PC (b) State importance of marketing a product.</vt:lpstr>
      <vt:lpstr>PC (c) State importance for paying taxes.</vt:lpstr>
      <vt:lpstr>PC (d) Identify tax and revenue organizations in Ghana.</vt:lpstr>
      <vt:lpstr> PC (e) State implication of evading tax in Ghana</vt:lpstr>
      <vt:lpstr>PC (f) State importance of maintaining a good customer relationship</vt:lpstr>
      <vt:lpstr>L. O 3. Demonstrate knowledge of shop layout and planning of work </vt:lpstr>
      <vt:lpstr>PC (b) Draw a simple layout of a welding workshop.</vt:lpstr>
      <vt:lpstr>PC (c) Outline means of mobilizing resources needed to setup a welding workshop.</vt:lpstr>
      <vt:lpstr>PC (d) List resources needed to setup a welding workshop </vt:lpstr>
      <vt:lpstr>L.O. 4 Demonstrate skill Apply 5S in the workspace (Japanese concept)</vt:lpstr>
      <vt:lpstr>PowerPoint 演示文稿</vt:lpstr>
      <vt:lpstr>PC (c) Conduct the 5S audit at the workspace.</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WELDING AND FABRICATION TECHNOLOGY  UNIT 2 </dc:title>
  <dc:creator>Ofoe</dc:creator>
  <cp:lastModifiedBy>Ofoe</cp:lastModifiedBy>
  <cp:revision>2</cp:revision>
  <dcterms:created xsi:type="dcterms:W3CDTF">2025-02-20T21:50:00Z</dcterms:created>
  <dcterms:modified xsi:type="dcterms:W3CDTF">2025-02-20T21:56:59Z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04518B5752AC422693722214C351C016_11</vt:lpwstr>
  </property>
  <property fmtid="{D5CDD505-2E9C-101B-9397-08002B2CF9AE}" pid="3" name="KSOProductBuildVer">
    <vt:lpwstr>1033-12.2.0.19805</vt:lpwstr>
  </property>
</Properties>
</file>