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1" autoAdjust="0"/>
    <p:restoredTop sz="94660"/>
  </p:normalViewPr>
  <p:slideViewPr>
    <p:cSldViewPr snapToGrid="0">
      <p:cViewPr varScale="1">
        <p:scale>
          <a:sx n="53" d="100"/>
          <a:sy n="53" d="100"/>
        </p:scale>
        <p:origin x="180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5" Type="http://schemas.openxmlformats.org/officeDocument/2006/relationships/tableStyles" Target="tableStyles.xml"/><Relationship Id="rId34" Type="http://schemas.openxmlformats.org/officeDocument/2006/relationships/viewProps" Target="viewProps.xml"/><Relationship Id="rId33" Type="http://schemas.openxmlformats.org/officeDocument/2006/relationships/presProps" Target="presProps.xml"/><Relationship Id="rId32" Type="http://schemas.openxmlformats.org/officeDocument/2006/relationships/slide" Target="slides/slide30.xml"/><Relationship Id="rId31" Type="http://schemas.openxmlformats.org/officeDocument/2006/relationships/slide" Target="slides/slide29.xml"/><Relationship Id="rId30" Type="http://schemas.openxmlformats.org/officeDocument/2006/relationships/slide" Target="slides/slide28.xml"/><Relationship Id="rId3" Type="http://schemas.openxmlformats.org/officeDocument/2006/relationships/slide" Target="slides/slide1.xml"/><Relationship Id="rId29" Type="http://schemas.openxmlformats.org/officeDocument/2006/relationships/slide" Target="slides/slide27.xml"/><Relationship Id="rId28" Type="http://schemas.openxmlformats.org/officeDocument/2006/relationships/slide" Target="slides/slide26.xml"/><Relationship Id="rId27" Type="http://schemas.openxmlformats.org/officeDocument/2006/relationships/slide" Target="slides/slide25.xml"/><Relationship Id="rId26" Type="http://schemas.openxmlformats.org/officeDocument/2006/relationships/slide" Target="slides/slide24.xml"/><Relationship Id="rId25" Type="http://schemas.openxmlformats.org/officeDocument/2006/relationships/slide" Target="slides/slide23.xml"/><Relationship Id="rId24" Type="http://schemas.openxmlformats.org/officeDocument/2006/relationships/slide" Target="slides/slide22.xml"/><Relationship Id="rId23" Type="http://schemas.openxmlformats.org/officeDocument/2006/relationships/slide" Target="slides/slide21.xml"/><Relationship Id="rId22" Type="http://schemas.openxmlformats.org/officeDocument/2006/relationships/slide" Target="slides/slide20.xml"/><Relationship Id="rId21" Type="http://schemas.openxmlformats.org/officeDocument/2006/relationships/slide" Target="slides/slide19.xml"/><Relationship Id="rId20" Type="http://schemas.openxmlformats.org/officeDocument/2006/relationships/slide" Target="slides/slide18.xml"/><Relationship Id="rId2" Type="http://schemas.openxmlformats.org/officeDocument/2006/relationships/theme" Target="theme/theme1.xml"/><Relationship Id="rId19" Type="http://schemas.openxmlformats.org/officeDocument/2006/relationships/slide" Target="slides/slide17.xml"/><Relationship Id="rId18" Type="http://schemas.openxmlformats.org/officeDocument/2006/relationships/slide" Target="slides/slide16.xml"/><Relationship Id="rId17" Type="http://schemas.openxmlformats.org/officeDocument/2006/relationships/slide" Target="slides/slide15.xml"/><Relationship Id="rId16" Type="http://schemas.openxmlformats.org/officeDocument/2006/relationships/slide" Target="slides/slide14.xml"/><Relationship Id="rId15" Type="http://schemas.openxmlformats.org/officeDocument/2006/relationships/slide" Target="slides/slide13.xml"/><Relationship Id="rId14" Type="http://schemas.openxmlformats.org/officeDocument/2006/relationships/slide" Target="slides/slide12.xml"/><Relationship Id="rId13" Type="http://schemas.openxmlformats.org/officeDocument/2006/relationships/slide" Target="slides/slide11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 showMasterSp="0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051" name="Rectangle 3"/>
          <p:cNvSpPr>
            <a:spLocks noGrp="1" noChangeArrowheads="1"/>
          </p:cNvSpPr>
          <p:nvPr>
            <p:ph type="ctrTitle"/>
          </p:nvPr>
        </p:nvSpPr>
        <p:spPr>
          <a:xfrm>
            <a:off x="2063751" y="1701800"/>
            <a:ext cx="9211733" cy="1082675"/>
          </a:xfrm>
        </p:spPr>
        <p:txBody>
          <a:bodyPr/>
          <a:lstStyle>
            <a:lvl1pPr algn="r">
              <a:defRPr/>
            </a:lvl1pPr>
          </a:lstStyle>
          <a:p>
            <a:pPr lvl="0"/>
            <a:r>
              <a:rPr lang="en-US" altLang="zh-CN" noProof="0" smtClean="0"/>
              <a:t>Click to edit Master title style</a:t>
            </a:r>
            <a:endParaRPr lang="en-US" altLang="zh-CN" noProof="0" smtClean="0"/>
          </a:p>
        </p:txBody>
      </p:sp>
      <p:sp>
        <p:nvSpPr>
          <p:cNvPr id="2052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2063751" y="2927350"/>
            <a:ext cx="9218083" cy="1752600"/>
          </a:xfrm>
        </p:spPr>
        <p:txBody>
          <a:bodyPr/>
          <a:lstStyle>
            <a:lvl1pPr marL="0" indent="0" algn="r">
              <a:buFontTx/>
              <a:buNone/>
              <a:defRPr/>
            </a:lvl1pPr>
          </a:lstStyle>
          <a:p>
            <a:pPr lvl="0"/>
            <a:r>
              <a:rPr lang="en-US" altLang="zh-CN" noProof="0" smtClean="0"/>
              <a:t>Click to edit Master subtitle style</a:t>
            </a:r>
            <a:endParaRPr lang="en-US" altLang="zh-CN" noProof="0" smtClean="0"/>
          </a:p>
        </p:txBody>
      </p:sp>
      <p:sp>
        <p:nvSpPr>
          <p:cNvPr id="9" name="Rectangle 5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5225"/>
            <a:ext cx="2844800" cy="476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/>
            </a:lvl1pPr>
          </a:lstStyle>
          <a:p>
            <a:fld id="{63A1C593-65D0-4073-BCC9-577B9352EA97}" type="datetimeFigureOut">
              <a:rPr lang="en-US" smtClean="0"/>
            </a:fld>
            <a:endParaRPr lang="en-US"/>
          </a:p>
        </p:txBody>
      </p:sp>
      <p:sp>
        <p:nvSpPr>
          <p:cNvPr id="10" name="Rectangle 6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5225"/>
            <a:ext cx="3860800" cy="476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11" name="Rectangle 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5225"/>
            <a:ext cx="2844800" cy="476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/>
            </a:lvl1pPr>
          </a:lstStyle>
          <a:p>
            <a:fld id="{9B618960-8005-486C-9A75-10CB2AAC16F9}" type="slidenum">
              <a:rPr lang="en-US" smtClean="0"/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63A1C593-65D0-4073-BCC9-577B9352EA97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9B618960-8005-486C-9A75-10CB2AAC16F9}" type="slidenum">
              <a:rPr lang="en-US" smtClean="0"/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190500"/>
            <a:ext cx="2743200" cy="593725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190500"/>
            <a:ext cx="8026400" cy="593725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63A1C593-65D0-4073-BCC9-577B9352EA97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9B618960-8005-486C-9A75-10CB2AAC16F9}" type="slidenum">
              <a:rPr lang="en-US" smtClean="0"/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63A1C593-65D0-4073-BCC9-577B9352EA97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9B618960-8005-486C-9A75-10CB2AAC16F9}" type="slidenum">
              <a:rPr lang="en-US" smtClean="0"/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3"/>
            <a:ext cx="105156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63A1C593-65D0-4073-BCC9-577B9352EA97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9B618960-8005-486C-9A75-10CB2AAC16F9}" type="slidenum">
              <a:rPr lang="en-US" smtClean="0"/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174750"/>
            <a:ext cx="5384800" cy="49530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174750"/>
            <a:ext cx="5384800" cy="49530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63A1C593-65D0-4073-BCC9-577B9352EA97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9B618960-8005-486C-9A75-10CB2AAC16F9}" type="slidenum">
              <a:rPr lang="en-US" smtClean="0"/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0317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40317" y="1681163"/>
            <a:ext cx="5158316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40317" y="2505075"/>
            <a:ext cx="5158316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71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71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63A1C593-65D0-4073-BCC9-577B9352EA97}" type="datetimeFigureOut">
              <a:rPr lang="en-US" smtClean="0"/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9B618960-8005-486C-9A75-10CB2AAC16F9}" type="slidenum">
              <a:rPr lang="en-US" smtClean="0"/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63A1C593-65D0-4073-BCC9-577B9352EA97}" type="datetimeFigureOut">
              <a:rPr lang="en-US" smtClean="0"/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9B618960-8005-486C-9A75-10CB2AAC16F9}" type="slidenum">
              <a:rPr lang="en-US" smtClean="0"/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63A1C593-65D0-4073-BCC9-577B9352EA97}" type="datetimeFigureOut">
              <a:rPr lang="en-US" smtClean="0"/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9B618960-8005-486C-9A75-10CB2AAC16F9}" type="slidenum">
              <a:rPr lang="en-US" smtClean="0"/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0317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717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0317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63A1C593-65D0-4073-BCC9-577B9352EA97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9B618960-8005-486C-9A75-10CB2AAC16F9}" type="slidenum">
              <a:rPr lang="en-US" smtClean="0"/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0317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717" y="987425"/>
            <a:ext cx="6172200" cy="4873625"/>
          </a:xfrm>
        </p:spPr>
        <p:txBody>
          <a:bodyPr vert="horz" wrap="square" lIns="91440" tIns="45720" rIns="91440" bIns="45720" numCol="1" anchor="t" anchorCtr="0" compatLnSpc="1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32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0317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63A1C593-65D0-4073-BCC9-577B9352EA97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9B618960-8005-486C-9A75-10CB2AAC16F9}" type="slidenum">
              <a:rPr lang="en-US" smtClean="0"/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3" Type="http://schemas.openxmlformats.org/officeDocument/2006/relationships/theme" Target="../theme/theme1.xml"/><Relationship Id="rId12" Type="http://schemas.openxmlformats.org/officeDocument/2006/relationships/image" Target="../media/image2.jpeg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1026" name="Picture 3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-8467" y="0"/>
            <a:ext cx="12200467" cy="6858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027" name="Rectangle 3"/>
          <p:cNvSpPr>
            <a:spLocks noGrp="1"/>
          </p:cNvSpPr>
          <p:nvPr>
            <p:ph type="title"/>
          </p:nvPr>
        </p:nvSpPr>
        <p:spPr>
          <a:xfrm>
            <a:off x="609600" y="190500"/>
            <a:ext cx="10972800" cy="582613"/>
          </a:xfrm>
          <a:prstGeom prst="rect">
            <a:avLst/>
          </a:prstGeom>
          <a:noFill/>
          <a:ln w="9525">
            <a:noFill/>
          </a:ln>
        </p:spPr>
        <p:txBody>
          <a:bodyPr anchor="ctr" anchorCtr="0"/>
          <a:p>
            <a:pPr lvl="0"/>
            <a:r>
              <a:rPr lang="en-US" altLang="zh-CN" dirty="0"/>
              <a:t>Click to edit Master title style</a:t>
            </a:r>
            <a:endParaRPr lang="en-US" altLang="zh-CN" dirty="0"/>
          </a:p>
        </p:txBody>
      </p:sp>
      <p:sp>
        <p:nvSpPr>
          <p:cNvPr id="1028" name="Rectangle 4"/>
          <p:cNvSpPr>
            <a:spLocks noGrp="1"/>
          </p:cNvSpPr>
          <p:nvPr>
            <p:ph type="body" idx="1"/>
          </p:nvPr>
        </p:nvSpPr>
        <p:spPr>
          <a:xfrm>
            <a:off x="609600" y="1174750"/>
            <a:ext cx="10972800" cy="4953000"/>
          </a:xfrm>
          <a:prstGeom prst="rect">
            <a:avLst/>
          </a:prstGeom>
          <a:noFill/>
          <a:ln w="9525">
            <a:noFill/>
          </a:ln>
        </p:spPr>
        <p:txBody>
          <a:bodyPr/>
          <a:p>
            <a:pPr lvl="0"/>
            <a:r>
              <a:rPr lang="en-US" altLang="zh-CN" dirty="0"/>
              <a:t>Click to edit Master text styles</a:t>
            </a:r>
            <a:endParaRPr lang="en-US" altLang="zh-CN" dirty="0"/>
          </a:p>
          <a:p>
            <a:pPr lvl="1"/>
            <a:r>
              <a:rPr lang="en-US" altLang="zh-CN" dirty="0"/>
              <a:t>Second level</a:t>
            </a:r>
            <a:endParaRPr lang="en-US" altLang="zh-CN" dirty="0"/>
          </a:p>
          <a:p>
            <a:pPr lvl="2"/>
            <a:r>
              <a:rPr lang="en-US" altLang="zh-CN" dirty="0"/>
              <a:t>Third level</a:t>
            </a:r>
            <a:endParaRPr lang="en-US" altLang="zh-CN" dirty="0"/>
          </a:p>
          <a:p>
            <a:pPr lvl="3"/>
            <a:r>
              <a:rPr lang="en-US" altLang="zh-CN" dirty="0"/>
              <a:t>Fourth level</a:t>
            </a:r>
            <a:endParaRPr lang="en-US" altLang="zh-CN" dirty="0"/>
          </a:p>
          <a:p>
            <a:pPr lvl="4"/>
            <a:r>
              <a:rPr lang="en-US" altLang="zh-CN" dirty="0"/>
              <a:t>Fifth level</a:t>
            </a:r>
            <a:endParaRPr lang="en-US" altLang="zh-CN" dirty="0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5225"/>
            <a:ext cx="2844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 sz="1400"/>
            </a:lvl1pPr>
          </a:lstStyle>
          <a:p>
            <a:fld id="{63A1C593-65D0-4073-BCC9-577B9352EA97}" type="datetimeFigureOut">
              <a:rPr lang="en-US" smtClean="0"/>
            </a:fld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5225"/>
            <a:ext cx="3860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 algn="ctr">
              <a:defRPr sz="1400"/>
            </a:lvl1pPr>
          </a:lstStyle>
          <a:p>
            <a:endParaRPr lang="en-US"/>
          </a:p>
        </p:txBody>
      </p:sp>
      <p:sp>
        <p:nvSpPr>
          <p:cNvPr id="1031" name="Rectangle 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5225"/>
            <a:ext cx="2844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 algn="r">
              <a:defRPr sz="1400"/>
            </a:lvl1pPr>
          </a:lstStyle>
          <a:p>
            <a:fld id="{9B618960-8005-486C-9A75-10CB2AAC16F9}" type="slidenum">
              <a:rPr lang="en-US" smtClean="0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l" rtl="0" fontAlgn="base">
        <a:spcBef>
          <a:spcPct val="0"/>
        </a:spcBef>
        <a:spcAft>
          <a:spcPct val="0"/>
        </a:spcAft>
        <a:defRPr sz="36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panose="020B0604020202020204" pitchFamily="34" charset="0"/>
          <a:ea typeface="SimSun" panose="02010600030101010101" pitchFamily="2" charset="-122"/>
        </a:defRPr>
      </a:lvl2pPr>
      <a:lvl3pPr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panose="020B0604020202020204" pitchFamily="34" charset="0"/>
          <a:ea typeface="SimSun" panose="02010600030101010101" pitchFamily="2" charset="-122"/>
        </a:defRPr>
      </a:lvl3pPr>
      <a:lvl4pPr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panose="020B0604020202020204" pitchFamily="34" charset="0"/>
          <a:ea typeface="SimSun" panose="02010600030101010101" pitchFamily="2" charset="-122"/>
        </a:defRPr>
      </a:lvl4pPr>
      <a:lvl5pPr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panose="020B0604020202020204" pitchFamily="34" charset="0"/>
          <a:ea typeface="SimSun" panose="02010600030101010101" pitchFamily="2" charset="-122"/>
        </a:defRPr>
      </a:lvl5pPr>
      <a:lvl6pPr marL="457200"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panose="020B0604020202020204" pitchFamily="34" charset="0"/>
          <a:ea typeface="SimSun" panose="02010600030101010101" pitchFamily="2" charset="-122"/>
        </a:defRPr>
      </a:lvl6pPr>
      <a:lvl7pPr marL="914400"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panose="020B0604020202020204" pitchFamily="34" charset="0"/>
          <a:ea typeface="SimSun" panose="02010600030101010101" pitchFamily="2" charset="-122"/>
        </a:defRPr>
      </a:lvl7pPr>
      <a:lvl8pPr marL="1371600"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panose="020B0604020202020204" pitchFamily="34" charset="0"/>
          <a:ea typeface="SimSun" panose="02010600030101010101" pitchFamily="2" charset="-122"/>
        </a:defRPr>
      </a:lvl8pPr>
      <a:lvl9pPr marL="1828800"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panose="020B0604020202020204" pitchFamily="34" charset="0"/>
          <a:ea typeface="SimSun" panose="02010600030101010101" pitchFamily="2" charset="-122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4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6.png"/><Relationship Id="rId1" Type="http://schemas.openxmlformats.org/officeDocument/2006/relationships/image" Target="../media/image5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7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image" Target="../media/image9.png"/><Relationship Id="rId1" Type="http://schemas.openxmlformats.org/officeDocument/2006/relationships/image" Target="../media/image8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image" Target="../media/image11.png"/><Relationship Id="rId1" Type="http://schemas.openxmlformats.org/officeDocument/2006/relationships/image" Target="../media/image10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image" Target="../media/image13.png"/><Relationship Id="rId1" Type="http://schemas.openxmlformats.org/officeDocument/2006/relationships/image" Target="../media/image12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image" Target="../media/image15.png"/><Relationship Id="rId1" Type="http://schemas.openxmlformats.org/officeDocument/2006/relationships/image" Target="../media/image14.pn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4.xml"/><Relationship Id="rId4" Type="http://schemas.openxmlformats.org/officeDocument/2006/relationships/image" Target="../media/image19.png"/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image" Target="../media/image16.pn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4.xml"/><Relationship Id="rId4" Type="http://schemas.openxmlformats.org/officeDocument/2006/relationships/image" Target="../media/image23.png"/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image" Target="../media/image20.png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p>
            <a:pPr algn="ctr"/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WELDING AND FABRICATION TECHNOLOGY</a:t>
            </a:r>
            <a:br>
              <a:rPr lang="en-US" b="1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</a:br>
            <a:br>
              <a:rPr lang="en-US" b="1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</a:b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UNIT 2</a:t>
            </a:r>
            <a:br>
              <a:rPr lang="en-US" b="1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</a:b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p>
            <a:endParaRPr lang="en-US" altLang="en-US"/>
          </a:p>
          <a:p>
            <a:pPr algn="ctr"/>
            <a:r>
              <a:rPr lang="en-US" altLang="en-US" b="1"/>
              <a:t>FABRICATION PROCESSES</a:t>
            </a:r>
            <a:endParaRPr lang="en-US" altLang="en-US" b="1"/>
          </a:p>
          <a:p>
            <a:pPr algn="ctr"/>
            <a:r>
              <a:rPr lang="en-US" altLang="en-US" b="1"/>
              <a:t>NCII</a:t>
            </a:r>
            <a:endParaRPr lang="en-US" altLang="en-US" b="1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en-US" altLang="en-US" sz="3200" b="1"/>
              <a:t>PC (c) Cut metal with shears</a:t>
            </a:r>
            <a:endParaRPr lang="en-US" altLang="en-US" sz="3200" b="1"/>
          </a:p>
        </p:txBody>
      </p:sp>
      <p:pic>
        <p:nvPicPr>
          <p:cNvPr id="4" name="Picture 3"/>
          <p:cNvPicPr>
            <a:picLocks noChangeAspect="1"/>
          </p:cNvPicPr>
          <p:nvPr>
            <p:ph idx="1"/>
          </p:nvPr>
        </p:nvPicPr>
        <p:blipFill>
          <a:blip r:embed="rId1" cstate="print"/>
          <a:stretch>
            <a:fillRect/>
          </a:stretch>
        </p:blipFill>
        <p:spPr>
          <a:xfrm>
            <a:off x="865505" y="1174750"/>
            <a:ext cx="10821035" cy="5294630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en-US" altLang="en-US" sz="3200" b="1"/>
              <a:t>PC (d) Cut metal with saws</a:t>
            </a:r>
            <a:endParaRPr lang="en-US" altLang="en-US" sz="3200" b="1"/>
          </a:p>
        </p:txBody>
      </p:sp>
      <p:pic>
        <p:nvPicPr>
          <p:cNvPr id="16" name="Picture 7"/>
          <p:cNvPicPr>
            <a:picLocks noChangeAspect="1" noChangeArrowheads="1"/>
          </p:cNvPicPr>
          <p:nvPr>
            <p:ph idx="1"/>
          </p:nvPr>
        </p:nvPicPr>
        <p:blipFill>
          <a:blip r:embed="rId1" cstate="print"/>
          <a:srcRect/>
          <a:stretch>
            <a:fillRect/>
          </a:stretch>
        </p:blipFill>
        <p:spPr>
          <a:xfrm>
            <a:off x="885825" y="1267460"/>
            <a:ext cx="2847975" cy="24650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 Box 3"/>
          <p:cNvSpPr txBox="1"/>
          <p:nvPr/>
        </p:nvSpPr>
        <p:spPr>
          <a:xfrm>
            <a:off x="740410" y="2860993"/>
            <a:ext cx="5080000" cy="337185"/>
          </a:xfrm>
          <a:prstGeom prst="rect">
            <a:avLst/>
          </a:prstGeom>
        </p:spPr>
        <p:txBody>
          <a:bodyPr>
            <a:spAutoFit/>
          </a:bodyPr>
          <a:p>
            <a:pPr marL="457200" indent="-228600" algn="just" defTabSz="266700"/>
            <a:r>
              <a:rPr sz="1600">
                <a:latin typeface="Times New Roman" panose="02020603050405020304"/>
                <a:ea typeface="Times New Roman" panose="02020603050405020304"/>
              </a:rPr>
              <a:t>A. </a:t>
            </a:r>
            <a:r>
              <a:rPr sz="1600" b="1">
                <a:latin typeface="Times New Roman" panose="02020603050405020304"/>
                <a:ea typeface="Times New Roman" panose="02020603050405020304"/>
              </a:rPr>
              <a:t>Cutting Metal with Reciprocating Saw</a:t>
            </a:r>
            <a:endParaRPr sz="1600" b="1">
              <a:latin typeface="Times New Roman" panose="02020603050405020304"/>
              <a:ea typeface="Times New Roman" panose="02020603050405020304"/>
            </a:endParaRPr>
          </a:p>
        </p:txBody>
      </p:sp>
      <p:pic>
        <p:nvPicPr>
          <p:cNvPr id="15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>
          <a:xfrm>
            <a:off x="5086350" y="1191260"/>
            <a:ext cx="6496050" cy="53130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en-US" altLang="en-US" b="1"/>
              <a:t>Cutting Metal with Circular Saw</a:t>
            </a:r>
            <a:endParaRPr lang="en-US" altLang="en-US" b="1"/>
          </a:p>
        </p:txBody>
      </p:sp>
      <p:pic>
        <p:nvPicPr>
          <p:cNvPr id="19" name="Picture 10"/>
          <p:cNvPicPr>
            <a:picLocks noChangeAspect="1" noChangeArrowheads="1"/>
          </p:cNvPicPr>
          <p:nvPr>
            <p:ph idx="1"/>
          </p:nvPr>
        </p:nvPicPr>
        <p:blipFill>
          <a:blip r:embed="rId1" cstate="print"/>
          <a:srcRect/>
          <a:stretch>
            <a:fillRect/>
          </a:stretch>
        </p:blipFill>
        <p:spPr>
          <a:xfrm>
            <a:off x="1525905" y="1117600"/>
            <a:ext cx="8825865" cy="495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9" name="Picture 16"/>
          <p:cNvPicPr>
            <a:picLocks noChangeAspect="1" noChangeArrowheads="1"/>
          </p:cNvPicPr>
          <p:nvPr>
            <p:ph sz="half" idx="1"/>
          </p:nvPr>
        </p:nvPicPr>
        <p:blipFill>
          <a:blip r:embed="rId1" cstate="print"/>
          <a:srcRect/>
          <a:stretch>
            <a:fillRect/>
          </a:stretch>
        </p:blipFill>
        <p:spPr>
          <a:xfrm>
            <a:off x="634365" y="2183765"/>
            <a:ext cx="5334000" cy="2933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8" name="Picture 13"/>
          <p:cNvPicPr>
            <a:picLocks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6405880" y="1536065"/>
            <a:ext cx="5090795" cy="4229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en-US" altLang="en-US">
                <a:sym typeface="+mn-ea"/>
              </a:rPr>
              <a:t>Procedure for Drilling</a:t>
            </a:r>
            <a:br>
              <a:rPr lang="en-US" altLang="en-US"/>
            </a:br>
            <a:endParaRPr lang="en-US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174750"/>
            <a:ext cx="10521315" cy="4953000"/>
          </a:xfrm>
        </p:spPr>
        <p:txBody>
          <a:bodyPr/>
          <a:p>
            <a:r>
              <a:rPr lang="en-US" altLang="en-US"/>
              <a:t>Center punch the work properly</a:t>
            </a:r>
            <a:endParaRPr lang="en-US" altLang="en-US"/>
          </a:p>
          <a:p>
            <a:r>
              <a:rPr lang="en-US" altLang="en-US"/>
              <a:t>Select the appropriate drill size</a:t>
            </a:r>
            <a:endParaRPr lang="en-US" altLang="en-US"/>
          </a:p>
          <a:p>
            <a:r>
              <a:rPr lang="en-US" altLang="en-US"/>
              <a:t>Fix drill into the drill chuck or into the spindle nose</a:t>
            </a:r>
            <a:endParaRPr lang="en-US" altLang="en-US"/>
          </a:p>
          <a:p>
            <a:r>
              <a:rPr lang="en-US" altLang="en-US"/>
              <a:t>Hold work firmly in a vice, it should be bolted if necessary</a:t>
            </a:r>
            <a:endParaRPr lang="en-US" altLang="en-US"/>
          </a:p>
          <a:p>
            <a:r>
              <a:rPr lang="en-US" altLang="en-US"/>
              <a:t>Hold the vice and work firm with one hand</a:t>
            </a:r>
            <a:endParaRPr lang="en-US" altLang="en-US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174750"/>
            <a:ext cx="9608185" cy="4953000"/>
          </a:xfrm>
        </p:spPr>
        <p:txBody>
          <a:bodyPr/>
          <a:p>
            <a:endParaRPr lang="en-US" altLang="en-US"/>
          </a:p>
          <a:p>
            <a:endParaRPr lang="en-US" altLang="en-US"/>
          </a:p>
          <a:p>
            <a:r>
              <a:rPr lang="en-US" altLang="en-US"/>
              <a:t>PC (e) Observe health and safety rules when operating cutting tools and equipment</a:t>
            </a:r>
            <a:endParaRPr lang="en-US" altLang="en-US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en-US" altLang="en-US" sz="3200" b="1"/>
              <a:t>LO 3 Demonstrate skills in forming processes</a:t>
            </a:r>
            <a:r>
              <a:rPr lang="en-US" altLang="en-US"/>
              <a:t> </a:t>
            </a:r>
            <a:endParaRPr lang="en-US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174750"/>
            <a:ext cx="10972800" cy="4953000"/>
          </a:xfrm>
        </p:spPr>
        <p:txBody>
          <a:bodyPr/>
          <a:p>
            <a:r>
              <a:rPr lang="en-US" altLang="en-US"/>
              <a:t>PC (a) Identify types of machines for forming</a:t>
            </a:r>
            <a:endParaRPr lang="en-US" altLang="en-US"/>
          </a:p>
          <a:p>
            <a:endParaRPr lang="en-US" altLang="en-US"/>
          </a:p>
        </p:txBody>
      </p:sp>
      <p:pic>
        <p:nvPicPr>
          <p:cNvPr id="31" name="Picture 25"/>
          <p:cNvPicPr>
            <a:picLocks noChangeAspect="1" noChangeArrowheads="1"/>
          </p:cNvPicPr>
          <p:nvPr/>
        </p:nvPicPr>
        <p:blipFill>
          <a:blip r:embed="rId1" cstate="print"/>
          <a:srcRect/>
          <a:stretch>
            <a:fillRect/>
          </a:stretch>
        </p:blipFill>
        <p:spPr>
          <a:xfrm>
            <a:off x="1164590" y="2748915"/>
            <a:ext cx="5106670" cy="2968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7785" name="Picture 19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>
          <a:xfrm>
            <a:off x="6159500" y="2566035"/>
            <a:ext cx="5093335" cy="31508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xt Box 6"/>
          <p:cNvSpPr txBox="1"/>
          <p:nvPr/>
        </p:nvSpPr>
        <p:spPr>
          <a:xfrm>
            <a:off x="1434465" y="5781040"/>
            <a:ext cx="2588260" cy="412115"/>
          </a:xfrm>
          <a:prstGeom prst="rect">
            <a:avLst/>
          </a:prstGeom>
        </p:spPr>
        <p:txBody>
          <a:bodyPr>
            <a:noAutofit/>
          </a:bodyPr>
          <a:p>
            <a:pPr marL="0" indent="0" algn="just" defTabSz="266700">
              <a:spcBef>
                <a:spcPct val="0"/>
              </a:spcBef>
              <a:spcAft>
                <a:spcPct val="0"/>
              </a:spcAft>
            </a:pPr>
            <a:r>
              <a:rPr sz="2400">
                <a:latin typeface="Times New Roman" panose="02020603050405020304"/>
                <a:ea typeface="Times New Roman" panose="02020603050405020304"/>
              </a:rPr>
              <a:t>Manual former</a:t>
            </a:r>
            <a:endParaRPr sz="1600">
              <a:latin typeface="Times New Roman" panose="02020603050405020304"/>
              <a:ea typeface="Times New Roman" panose="02020603050405020304"/>
            </a:endParaRPr>
          </a:p>
          <a:p>
            <a:pPr marL="0" indent="0" algn="just" defTabSz="266700">
              <a:spcBef>
                <a:spcPct val="0"/>
              </a:spcBef>
              <a:spcAft>
                <a:spcPct val="0"/>
              </a:spcAft>
            </a:pPr>
            <a:endParaRPr sz="1600">
              <a:latin typeface="Times New Roman" panose="02020603050405020304"/>
              <a:ea typeface="Times New Roman" panose="02020603050405020304"/>
            </a:endParaRPr>
          </a:p>
        </p:txBody>
      </p:sp>
      <p:sp>
        <p:nvSpPr>
          <p:cNvPr id="8" name="Text Box 7"/>
          <p:cNvSpPr txBox="1"/>
          <p:nvPr/>
        </p:nvSpPr>
        <p:spPr>
          <a:xfrm>
            <a:off x="7129145" y="5790565"/>
            <a:ext cx="3483610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marL="0" indent="0" algn="just" defTabSz="266700">
              <a:spcBef>
                <a:spcPct val="0"/>
              </a:spcBef>
              <a:spcAft>
                <a:spcPct val="0"/>
              </a:spcAft>
            </a:pPr>
            <a:r>
              <a:rPr sz="2400">
                <a:latin typeface="Times New Roman" panose="02020603050405020304"/>
                <a:ea typeface="Times New Roman" panose="02020603050405020304"/>
                <a:sym typeface="+mn-ea"/>
              </a:rPr>
              <a:t>Power former</a:t>
            </a:r>
            <a:r>
              <a:rPr lang="en-US" sz="2400">
                <a:latin typeface="Times New Roman" panose="02020603050405020304"/>
                <a:ea typeface="Times New Roman" panose="02020603050405020304"/>
                <a:sym typeface="+mn-ea"/>
              </a:rPr>
              <a:t> (Hydrolic))</a:t>
            </a:r>
            <a:endParaRPr lang="en-US" sz="2400">
              <a:latin typeface="Times New Roman" panose="02020603050405020304"/>
              <a:ea typeface="Times New Roman" panose="02020603050405020304"/>
              <a:sym typeface="+mn-ea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107795" name="Picture 31"/>
          <p:cNvPicPr>
            <a:picLocks noChangeAspect="1" noChangeArrowheads="1"/>
          </p:cNvPicPr>
          <p:nvPr>
            <p:ph sz="half" idx="1"/>
          </p:nvPr>
        </p:nvPicPr>
        <p:blipFill>
          <a:blip r:embed="rId1" cstate="print"/>
          <a:srcRect/>
          <a:stretch>
            <a:fillRect/>
          </a:stretch>
        </p:blipFill>
        <p:spPr>
          <a:xfrm>
            <a:off x="744220" y="1993265"/>
            <a:ext cx="5114925" cy="41427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9" name="Picture 69"/>
          <p:cNvPicPr>
            <a:picLocks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6197600" y="1688465"/>
            <a:ext cx="5384800" cy="43421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en-US" altLang="en-US"/>
              <a:t>PC (b) Outline methods of forming</a:t>
            </a:r>
            <a:endParaRPr lang="en-US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174750"/>
            <a:ext cx="10330180" cy="4953000"/>
          </a:xfrm>
        </p:spPr>
        <p:txBody>
          <a:bodyPr/>
          <a:p>
            <a:r>
              <a:rPr lang="en-US" altLang="en-US" sz="2800"/>
              <a:t>Forging: Is a process forming metal articles by heating and hammering </a:t>
            </a:r>
            <a:endParaRPr lang="en-US" altLang="en-US" sz="2800"/>
          </a:p>
          <a:p>
            <a:r>
              <a:rPr lang="en-US" altLang="en-US" sz="2800"/>
              <a:t>Bending is a process by which metal can be deformed by applying force to bend it at an angle and form the anticipated shape</a:t>
            </a:r>
            <a:endParaRPr lang="en-US" altLang="en-US" sz="2800"/>
          </a:p>
          <a:p>
            <a:r>
              <a:rPr lang="en-US" altLang="en-US" sz="2800"/>
              <a:t>Rolling is the process of bending metal sheets/plate to a curved form by passing through one or more pairs of rolls.</a:t>
            </a:r>
            <a:endParaRPr lang="en-US" altLang="en-US" sz="280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en-US" altLang="en-US" sz="3200" b="1">
                <a:sym typeface="+mn-ea"/>
              </a:rPr>
              <a:t>PC (c) Set up machine for forming</a:t>
            </a:r>
            <a:endParaRPr lang="en-US" sz="3200" b="1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174750"/>
            <a:ext cx="10140315" cy="4953000"/>
          </a:xfrm>
        </p:spPr>
        <p:txBody>
          <a:bodyPr/>
          <a:p>
            <a:endParaRPr lang="en-US" altLang="en-US"/>
          </a:p>
          <a:p>
            <a:r>
              <a:rPr lang="en-US" altLang="en-US"/>
              <a:t>First, adjust the upper beam and folding plate, </a:t>
            </a:r>
            <a:endParaRPr lang="en-US" altLang="en-US"/>
          </a:p>
          <a:p>
            <a:r>
              <a:rPr lang="en-US" altLang="en-US"/>
              <a:t>Put the plate between the beams </a:t>
            </a:r>
            <a:endParaRPr lang="en-US" altLang="en-US"/>
          </a:p>
          <a:p>
            <a:r>
              <a:rPr lang="en-US" altLang="en-US"/>
              <a:t>Fasten the angle</a:t>
            </a:r>
            <a:r>
              <a:rPr lang="" altLang="en-US"/>
              <a:t> </a:t>
            </a:r>
            <a:r>
              <a:rPr lang="en-US" altLang="en-US"/>
              <a:t>positioning plate on the left shaft </a:t>
            </a:r>
            <a:endParaRPr lang="en-US" altLang="en-US"/>
          </a:p>
          <a:p>
            <a:r>
              <a:rPr lang="en-US" altLang="en-US"/>
              <a:t>Rotate the folding plate to an angle positioning point then you can begin folding</a:t>
            </a:r>
            <a:endParaRPr lang="en-US" altLang="en-US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en-US" altLang="en-US" b="1"/>
              <a:t>LEARNING OUTCOME</a:t>
            </a:r>
            <a:endParaRPr lang="en-US" altLang="en-US" b="1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p>
            <a:r>
              <a:rPr lang="en-US" altLang="en-US"/>
              <a:t>Demonstrate knowledge of metals used for fabrication </a:t>
            </a:r>
            <a:endParaRPr lang="en-US" altLang="en-US"/>
          </a:p>
          <a:p>
            <a:r>
              <a:rPr lang="en-US" altLang="en-US"/>
              <a:t>Demonstrate skills in operating cutting tools and equipment</a:t>
            </a:r>
            <a:endParaRPr lang="en-US" altLang="en-US"/>
          </a:p>
          <a:p>
            <a:r>
              <a:rPr lang="en-US" altLang="en-US"/>
              <a:t>Demonstrate skills in forming processes</a:t>
            </a:r>
            <a:endParaRPr lang="en-US" altLang="en-US"/>
          </a:p>
          <a:p>
            <a:r>
              <a:rPr lang="en-US" altLang="en-US"/>
              <a:t>Demonstrate skills in assembling structures using bolts and nuts</a:t>
            </a:r>
            <a:endParaRPr lang="en-US" altLang="en-US"/>
          </a:p>
          <a:p>
            <a:r>
              <a:rPr lang="en-US" altLang="en-US"/>
              <a:t>Demonstrate skills in assembling structures using rivets</a:t>
            </a:r>
            <a:endParaRPr lang="en-US" altLang="en-US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en-US" altLang="en-US" sz="3200"/>
              <a:t>PC (d) Calculate allowances for forming </a:t>
            </a:r>
            <a:endParaRPr lang="en-US" altLang="en-US" sz="320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p>
            <a:r>
              <a:rPr lang="en-US" altLang="en-US"/>
              <a:t>Bend allowance</a:t>
            </a:r>
            <a:endParaRPr lang="en-US" altLang="en-US"/>
          </a:p>
          <a:p>
            <a:endParaRPr lang="en-US" altLang="en-US"/>
          </a:p>
        </p:txBody>
      </p:sp>
      <p:pic>
        <p:nvPicPr>
          <p:cNvPr id="43" name="Picture 43"/>
          <p:cNvPicPr>
            <a:picLocks noChangeAspect="1" noChangeArrowheads="1"/>
          </p:cNvPicPr>
          <p:nvPr>
            <p:ph sz="half" idx="2"/>
          </p:nvPr>
        </p:nvPicPr>
        <p:blipFill>
          <a:blip r:embed="rId1" cstate="print"/>
          <a:srcRect/>
          <a:stretch>
            <a:fillRect/>
          </a:stretch>
        </p:blipFill>
        <p:spPr>
          <a:xfrm>
            <a:off x="344170" y="2017395"/>
            <a:ext cx="6068060" cy="32683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6" name="Picture 46" descr="bend allowance formula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>
          <a:xfrm>
            <a:off x="6751955" y="2017395"/>
            <a:ext cx="5062855" cy="13055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174750"/>
            <a:ext cx="10568305" cy="4953000"/>
          </a:xfrm>
        </p:spPr>
        <p:txBody>
          <a:bodyPr/>
          <a:p>
            <a:r>
              <a:rPr lang="en-US" altLang="en-US"/>
              <a:t>Here, B = Bend Angle in degree,</a:t>
            </a:r>
            <a:endParaRPr lang="en-US" altLang="en-US"/>
          </a:p>
          <a:p>
            <a:r>
              <a:rPr lang="en-US" altLang="en-US"/>
              <a:t>IR = Inside Radius</a:t>
            </a:r>
            <a:endParaRPr lang="en-US" altLang="en-US"/>
          </a:p>
          <a:p>
            <a:r>
              <a:rPr lang="en-US" altLang="en-US"/>
              <a:t>K = K-factor (It is different for different material and depend upon the physical properties)</a:t>
            </a:r>
            <a:endParaRPr lang="en-US" altLang="en-US"/>
          </a:p>
          <a:p>
            <a:r>
              <a:rPr lang="en-US" altLang="en-US"/>
              <a:t>MT = Material Thickness</a:t>
            </a:r>
            <a:endParaRPr lang="en-US" altLang="en-US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en-US" altLang="en-US" sz="3200" b="1"/>
              <a:t>PC (e) Operate machine to form components to specified shapes</a:t>
            </a:r>
            <a:endParaRPr lang="en-US" altLang="en-US" sz="3200" b="1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174750"/>
            <a:ext cx="10911205" cy="4953000"/>
          </a:xfrm>
        </p:spPr>
        <p:txBody>
          <a:bodyPr/>
          <a:p>
            <a:endParaRPr lang="en-US" altLang="en-US"/>
          </a:p>
          <a:p>
            <a:endParaRPr lang="en-US" altLang="en-US"/>
          </a:p>
          <a:p>
            <a:r>
              <a:rPr lang="en-US" altLang="en-US"/>
              <a:t>PC (f) Observe safety when using forming tools and equipment</a:t>
            </a:r>
            <a:endParaRPr lang="en-US" altLang="en-US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en-US" altLang="en-US" sz="3200" b="1"/>
              <a:t>LO 4 Demonstrate skills in assembling structures using bolts and nuts</a:t>
            </a:r>
            <a:r>
              <a:rPr lang="en-US" altLang="en-US"/>
              <a:t> </a:t>
            </a:r>
            <a:endParaRPr lang="en-US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174750"/>
            <a:ext cx="10843895" cy="4953000"/>
          </a:xfrm>
        </p:spPr>
        <p:txBody>
          <a:bodyPr/>
          <a:p>
            <a:r>
              <a:rPr lang="en-US" altLang="en-US"/>
              <a:t>PC (a) Identify  types of bolts and nuts for structural works</a:t>
            </a:r>
            <a:endParaRPr lang="en-US" altLang="en-US"/>
          </a:p>
          <a:p>
            <a:endParaRPr lang="en-US" altLang="en-US"/>
          </a:p>
        </p:txBody>
      </p:sp>
      <p:pic>
        <p:nvPicPr>
          <p:cNvPr id="41" name="Picture 81"/>
          <p:cNvPicPr>
            <a:picLocks noChangeAspect="1" noChangeArrowheads="1"/>
          </p:cNvPicPr>
          <p:nvPr/>
        </p:nvPicPr>
        <p:blipFill>
          <a:blip r:embed="rId1" cstate="print"/>
          <a:srcRect/>
          <a:stretch>
            <a:fillRect/>
          </a:stretch>
        </p:blipFill>
        <p:spPr>
          <a:xfrm>
            <a:off x="484505" y="3071495"/>
            <a:ext cx="2833370" cy="13061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4" name="Picture 8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>
          <a:xfrm>
            <a:off x="3685540" y="2791460"/>
            <a:ext cx="3413125" cy="12750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2" name="Picture 8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>
          <a:xfrm>
            <a:off x="7466965" y="2583180"/>
            <a:ext cx="3611880" cy="14833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4" name="Picture 90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>
          <a:xfrm>
            <a:off x="2710180" y="4543425"/>
            <a:ext cx="4621530" cy="1584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en-US" altLang="en-US" sz="3200" b="1"/>
              <a:t>PC (b) Classify threads according to BSPT &amp; BSPP, ISO - 724 and ANSI B1.1</a:t>
            </a:r>
            <a:r>
              <a:rPr lang="en-US" altLang="en-US" b="1"/>
              <a:t> </a:t>
            </a:r>
            <a:r>
              <a:rPr lang="en-US" altLang="en-US"/>
              <a:t> </a:t>
            </a:r>
            <a:endParaRPr lang="en-US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174750"/>
            <a:ext cx="10901045" cy="4953000"/>
          </a:xfrm>
        </p:spPr>
        <p:txBody>
          <a:bodyPr/>
          <a:p>
            <a:endParaRPr lang="en-US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174750"/>
            <a:ext cx="11205845" cy="4953000"/>
          </a:xfrm>
        </p:spPr>
        <p:txBody>
          <a:bodyPr/>
          <a:p>
            <a:r>
              <a:rPr lang="en-US" altLang="en-US"/>
              <a:t>PC (c- d) Assemble parts using bolts and nuts</a:t>
            </a:r>
            <a:endParaRPr lang="en-US" altLang="en-US"/>
          </a:p>
          <a:p>
            <a:endParaRPr lang="en-US" altLang="en-US"/>
          </a:p>
          <a:p>
            <a:r>
              <a:rPr lang="en-US" altLang="en-US"/>
              <a:t>PC (d) Observe safety when using drilling tools</a:t>
            </a:r>
            <a:endParaRPr lang="en-US" altLang="en-US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en-US" altLang="en-US" sz="3200" b="1"/>
              <a:t>LO 5 Demonstrate skills in assembling structures using rivets</a:t>
            </a:r>
            <a:endParaRPr lang="en-US" altLang="en-US" sz="3200" b="1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174750"/>
            <a:ext cx="11282045" cy="4953000"/>
          </a:xfrm>
        </p:spPr>
        <p:txBody>
          <a:bodyPr/>
          <a:p>
            <a:r>
              <a:rPr lang="en-US" altLang="en-US"/>
              <a:t>PC (a) Identify  types of rivets used for structural works</a:t>
            </a:r>
            <a:endParaRPr lang="en-US" altLang="en-US"/>
          </a:p>
          <a:p>
            <a:endParaRPr lang="en-US" altLang="en-US"/>
          </a:p>
        </p:txBody>
      </p:sp>
      <p:pic>
        <p:nvPicPr>
          <p:cNvPr id="137" name="Picture 137"/>
          <p:cNvPicPr>
            <a:picLocks noChangeAspect="1" noChangeArrowheads="1"/>
          </p:cNvPicPr>
          <p:nvPr/>
        </p:nvPicPr>
        <p:blipFill>
          <a:blip r:embed="rId1" cstate="print"/>
          <a:srcRect/>
          <a:stretch>
            <a:fillRect/>
          </a:stretch>
        </p:blipFill>
        <p:spPr>
          <a:xfrm>
            <a:off x="5221605" y="2698750"/>
            <a:ext cx="1748790" cy="1460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0" name="Picture 140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>
          <a:xfrm>
            <a:off x="2399348" y="2698750"/>
            <a:ext cx="1876425" cy="12776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4" name="Picture 13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>
          <a:xfrm>
            <a:off x="5173345" y="2721293"/>
            <a:ext cx="1845310" cy="14154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134"/>
          <p:cNvPicPr>
            <a:picLocks noChangeAspect="1" noChangeArrowheads="1"/>
          </p:cNvPicPr>
          <p:nvPr>
            <p:ph sz="half" idx="2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7915910" y="2298700"/>
            <a:ext cx="3666490" cy="1838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8" name="Picture 128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>
          <a:xfrm>
            <a:off x="1729740" y="4583430"/>
            <a:ext cx="1713230" cy="15443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Text Box 8"/>
          <p:cNvSpPr txBox="1"/>
          <p:nvPr/>
        </p:nvSpPr>
        <p:spPr>
          <a:xfrm>
            <a:off x="1102360" y="6285230"/>
            <a:ext cx="2454275" cy="337185"/>
          </a:xfrm>
          <a:prstGeom prst="rect">
            <a:avLst/>
          </a:prstGeom>
        </p:spPr>
        <p:txBody>
          <a:bodyPr wrap="square">
            <a:spAutoFit/>
          </a:bodyPr>
          <a:p>
            <a:pPr marL="0" indent="0" algn="just" defTabSz="266700">
              <a:spcBef>
                <a:spcPct val="0"/>
              </a:spcBef>
              <a:spcAft>
                <a:spcPct val="0"/>
              </a:spcAft>
            </a:pPr>
            <a:r>
              <a:rPr sz="1600">
                <a:latin typeface="Times New Roman" panose="02020603050405020304"/>
                <a:ea typeface="Times New Roman" panose="02020603050405020304"/>
              </a:rPr>
              <a:t>Snap head rivets</a:t>
            </a:r>
            <a:endParaRPr sz="1600">
              <a:latin typeface="Times New Roman" panose="02020603050405020304"/>
              <a:ea typeface="Times New Roman" panose="02020603050405020304"/>
            </a:endParaRPr>
          </a:p>
        </p:txBody>
      </p:sp>
      <p:sp>
        <p:nvSpPr>
          <p:cNvPr id="10" name="Text Box 9"/>
          <p:cNvSpPr txBox="1"/>
          <p:nvPr/>
        </p:nvSpPr>
        <p:spPr>
          <a:xfrm>
            <a:off x="9767570" y="4246245"/>
            <a:ext cx="2018030" cy="337185"/>
          </a:xfrm>
          <a:prstGeom prst="rect">
            <a:avLst/>
          </a:prstGeom>
        </p:spPr>
        <p:txBody>
          <a:bodyPr wrap="square">
            <a:spAutoFit/>
          </a:bodyPr>
          <a:p>
            <a:pPr marL="0" indent="0" algn="just" defTabSz="266700">
              <a:spcBef>
                <a:spcPct val="0"/>
              </a:spcBef>
              <a:spcAft>
                <a:spcPct val="0"/>
              </a:spcAft>
            </a:pPr>
            <a:r>
              <a:rPr sz="1600">
                <a:latin typeface="Times New Roman" panose="02020603050405020304"/>
                <a:ea typeface="Times New Roman" panose="02020603050405020304"/>
              </a:rPr>
              <a:t>Pan head rivets</a:t>
            </a:r>
            <a:endParaRPr sz="1600">
              <a:latin typeface="Times New Roman" panose="02020603050405020304"/>
              <a:ea typeface="Times New Roman" panose="02020603050405020304"/>
            </a:endParaRPr>
          </a:p>
        </p:txBody>
      </p:sp>
      <p:sp>
        <p:nvSpPr>
          <p:cNvPr id="11" name="Text Box 10"/>
          <p:cNvSpPr txBox="1"/>
          <p:nvPr/>
        </p:nvSpPr>
        <p:spPr>
          <a:xfrm>
            <a:off x="1868805" y="4088765"/>
            <a:ext cx="2407285" cy="337185"/>
          </a:xfrm>
          <a:prstGeom prst="rect">
            <a:avLst/>
          </a:prstGeom>
        </p:spPr>
        <p:txBody>
          <a:bodyPr wrap="square">
            <a:spAutoFit/>
          </a:bodyPr>
          <a:p>
            <a:pPr marL="0" indent="0" algn="just" defTabSz="266700">
              <a:spcBef>
                <a:spcPct val="0"/>
              </a:spcBef>
              <a:spcAft>
                <a:spcPct val="0"/>
              </a:spcAft>
            </a:pPr>
            <a:r>
              <a:rPr sz="1600">
                <a:latin typeface="Times New Roman" panose="02020603050405020304"/>
                <a:ea typeface="Times New Roman" panose="02020603050405020304"/>
              </a:rPr>
              <a:t>Countersunk head rivets</a:t>
            </a:r>
            <a:endParaRPr sz="1600">
              <a:latin typeface="Times New Roman" panose="02020603050405020304"/>
              <a:ea typeface="Times New Roman" panose="02020603050405020304"/>
            </a:endParaRPr>
          </a:p>
        </p:txBody>
      </p:sp>
      <p:sp>
        <p:nvSpPr>
          <p:cNvPr id="12" name="Text Box 11"/>
          <p:cNvSpPr txBox="1"/>
          <p:nvPr/>
        </p:nvSpPr>
        <p:spPr>
          <a:xfrm>
            <a:off x="5791835" y="4246245"/>
            <a:ext cx="1503680" cy="337185"/>
          </a:xfrm>
          <a:prstGeom prst="rect">
            <a:avLst/>
          </a:prstGeom>
        </p:spPr>
        <p:txBody>
          <a:bodyPr wrap="square">
            <a:spAutoFit/>
          </a:bodyPr>
          <a:p>
            <a:pPr marL="0" indent="0" algn="just" defTabSz="266700">
              <a:spcBef>
                <a:spcPct val="0"/>
              </a:spcBef>
              <a:spcAft>
                <a:spcPct val="0"/>
              </a:spcAft>
            </a:pPr>
            <a:r>
              <a:rPr sz="1600">
                <a:latin typeface="Times New Roman" panose="02020603050405020304"/>
                <a:ea typeface="Times New Roman" panose="02020603050405020304"/>
              </a:rPr>
              <a:t>Flat head rivets</a:t>
            </a:r>
            <a:endParaRPr sz="1600">
              <a:latin typeface="Times New Roman" panose="02020603050405020304"/>
              <a:ea typeface="Times New Roman" panose="02020603050405020304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en-US" altLang="en-US" sz="3200" b="1"/>
              <a:t>PC (b) State  application of the types of rivets</a:t>
            </a:r>
            <a:endParaRPr lang="en-US" altLang="en-US" sz="3200" b="1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174750"/>
            <a:ext cx="10972165" cy="4953000"/>
          </a:xfrm>
        </p:spPr>
        <p:txBody>
          <a:bodyPr/>
          <a:p>
            <a:r>
              <a:rPr lang="en-US" altLang="en-US"/>
              <a:t>1.Flat head rivets: it generally used for attaching or joining sheet metals.</a:t>
            </a:r>
            <a:endParaRPr lang="en-US" altLang="en-US"/>
          </a:p>
          <a:p>
            <a:endParaRPr lang="en-US" altLang="en-US"/>
          </a:p>
          <a:p>
            <a:r>
              <a:rPr lang="en-US" altLang="en-US"/>
              <a:t>Countersunk head rivets: they are used where flush surfaces are required for instance attaching handles to a knife.</a:t>
            </a:r>
            <a:endParaRPr lang="en-US" altLang="en-US"/>
          </a:p>
          <a:p>
            <a:r>
              <a:rPr lang="en-US" altLang="en-US"/>
              <a:t>Pan and Snap head rivets These rivets are commonly used in large structural work where strength is needed.</a:t>
            </a:r>
            <a:endParaRPr lang="en-US" altLang="en-US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174750"/>
            <a:ext cx="10972800" cy="4953000"/>
          </a:xfrm>
        </p:spPr>
        <p:txBody>
          <a:bodyPr/>
          <a:p>
            <a:r>
              <a:rPr lang="en-US" altLang="en-US"/>
              <a:t>PC (c) Calculate rivets length and size according to the thickness of the    material to be joined</a:t>
            </a:r>
            <a:endParaRPr lang="en-US" altLang="en-US"/>
          </a:p>
        </p:txBody>
      </p:sp>
      <p:sp>
        <p:nvSpPr>
          <p:cNvPr id="5" name="Text Box 4"/>
          <p:cNvSpPr txBox="1"/>
          <p:nvPr/>
        </p:nvSpPr>
        <p:spPr>
          <a:xfrm>
            <a:off x="988060" y="2599055"/>
            <a:ext cx="9511665" cy="3921760"/>
          </a:xfrm>
          <a:prstGeom prst="rect">
            <a:avLst/>
          </a:prstGeom>
        </p:spPr>
        <p:txBody>
          <a:bodyPr wrap="square">
            <a:noAutofit/>
          </a:bodyPr>
          <a:p>
            <a:pPr marL="0" indent="0" algn="just" defTabSz="266700">
              <a:spcBef>
                <a:spcPct val="0"/>
              </a:spcBef>
              <a:spcAft>
                <a:spcPct val="0"/>
              </a:spcAft>
            </a:pPr>
            <a:r>
              <a:rPr sz="1600">
                <a:latin typeface="Times New Roman" panose="02020603050405020304"/>
                <a:ea typeface="Times New Roman" panose="02020603050405020304"/>
              </a:rPr>
              <a:t>Length of the rivet shank (L) is calculated by:</a:t>
            </a:r>
            <a:endParaRPr sz="1600">
              <a:latin typeface="Times New Roman" panose="02020603050405020304"/>
              <a:ea typeface="Times New Roman" panose="02020603050405020304"/>
            </a:endParaRPr>
          </a:p>
          <a:p>
            <a:pPr marL="0" indent="0" algn="just" defTabSz="266700">
              <a:spcBef>
                <a:spcPct val="0"/>
              </a:spcBef>
              <a:spcAft>
                <a:spcPct val="0"/>
              </a:spcAft>
            </a:pPr>
            <a:r>
              <a:rPr sz="1600">
                <a:latin typeface="Times New Roman" panose="02020603050405020304"/>
                <a:ea typeface="Times New Roman" panose="02020603050405020304"/>
              </a:rPr>
              <a:t> </a:t>
            </a:r>
            <a:endParaRPr sz="1600">
              <a:latin typeface="Times New Roman" panose="02020603050405020304"/>
              <a:ea typeface="Times New Roman" panose="02020603050405020304"/>
            </a:endParaRPr>
          </a:p>
          <a:p>
            <a:pPr marL="0" indent="0" algn="just" defTabSz="266700">
              <a:spcBef>
                <a:spcPct val="0"/>
              </a:spcBef>
              <a:spcAft>
                <a:spcPct val="0"/>
              </a:spcAft>
            </a:pPr>
            <a:r>
              <a:rPr sz="1600">
                <a:latin typeface="Times New Roman" panose="02020603050405020304"/>
                <a:ea typeface="Times New Roman" panose="02020603050405020304"/>
              </a:rPr>
              <a:t> L  = 1.5D  + MT</a:t>
            </a:r>
            <a:endParaRPr sz="1600">
              <a:latin typeface="Times New Roman" panose="02020603050405020304"/>
              <a:ea typeface="Times New Roman" panose="02020603050405020304"/>
            </a:endParaRPr>
          </a:p>
          <a:p>
            <a:pPr marL="0" indent="0" algn="just" defTabSz="266700">
              <a:spcBef>
                <a:spcPct val="0"/>
              </a:spcBef>
              <a:spcAft>
                <a:spcPct val="0"/>
              </a:spcAft>
            </a:pPr>
            <a:r>
              <a:rPr sz="1600">
                <a:latin typeface="Times New Roman" panose="02020603050405020304"/>
                <a:ea typeface="Times New Roman" panose="02020603050405020304"/>
              </a:rPr>
              <a:t> </a:t>
            </a:r>
            <a:endParaRPr sz="1600">
              <a:latin typeface="Times New Roman" panose="02020603050405020304"/>
              <a:ea typeface="Times New Roman" panose="02020603050405020304"/>
            </a:endParaRPr>
          </a:p>
          <a:p>
            <a:pPr marL="0" indent="0" algn="just" defTabSz="266700">
              <a:spcBef>
                <a:spcPct val="0"/>
              </a:spcBef>
              <a:spcAft>
                <a:spcPct val="0"/>
              </a:spcAft>
            </a:pPr>
            <a:r>
              <a:rPr sz="1600">
                <a:latin typeface="Times New Roman" panose="02020603050405020304"/>
                <a:ea typeface="Times New Roman" panose="02020603050405020304"/>
              </a:rPr>
              <a:t>Calculate the length of rivet required to join two 4mm plates together if the rivet diameter 5mm.</a:t>
            </a:r>
            <a:endParaRPr sz="1600">
              <a:latin typeface="Times New Roman" panose="02020603050405020304"/>
              <a:ea typeface="Times New Roman" panose="02020603050405020304"/>
            </a:endParaRPr>
          </a:p>
          <a:p>
            <a:pPr marL="0" indent="0" algn="just" defTabSz="266700">
              <a:spcBef>
                <a:spcPct val="0"/>
              </a:spcBef>
              <a:spcAft>
                <a:spcPct val="0"/>
              </a:spcAft>
            </a:pPr>
            <a:r>
              <a:rPr sz="1600">
                <a:latin typeface="Times New Roman" panose="02020603050405020304"/>
                <a:ea typeface="Times New Roman" panose="02020603050405020304"/>
              </a:rPr>
              <a:t> </a:t>
            </a:r>
            <a:endParaRPr sz="1600">
              <a:latin typeface="Times New Roman" panose="02020603050405020304"/>
              <a:ea typeface="Times New Roman" panose="02020603050405020304"/>
            </a:endParaRPr>
          </a:p>
          <a:p>
            <a:pPr marL="0" indent="0" algn="just" defTabSz="266700">
              <a:spcBef>
                <a:spcPct val="0"/>
              </a:spcBef>
              <a:spcAft>
                <a:spcPct val="0"/>
              </a:spcAft>
            </a:pPr>
            <a:r>
              <a:rPr sz="1600">
                <a:latin typeface="Times New Roman" panose="02020603050405020304"/>
                <a:ea typeface="Times New Roman" panose="02020603050405020304"/>
              </a:rPr>
              <a:t>MT = 4mm x 2 = 8mm</a:t>
            </a:r>
            <a:endParaRPr sz="1600">
              <a:latin typeface="Times New Roman" panose="02020603050405020304"/>
              <a:ea typeface="Times New Roman" panose="02020603050405020304"/>
            </a:endParaRPr>
          </a:p>
          <a:p>
            <a:pPr marL="0" indent="0" algn="just" defTabSz="266700">
              <a:spcBef>
                <a:spcPct val="0"/>
              </a:spcBef>
              <a:spcAft>
                <a:spcPct val="0"/>
              </a:spcAft>
            </a:pPr>
            <a:r>
              <a:rPr sz="1600">
                <a:latin typeface="Times New Roman" panose="02020603050405020304"/>
                <a:ea typeface="Times New Roman" panose="02020603050405020304"/>
              </a:rPr>
              <a:t>D  = 5mm</a:t>
            </a:r>
            <a:endParaRPr sz="1600">
              <a:latin typeface="Times New Roman" panose="02020603050405020304"/>
              <a:ea typeface="Times New Roman" panose="02020603050405020304"/>
            </a:endParaRPr>
          </a:p>
          <a:p>
            <a:pPr marL="0" indent="0" algn="just" defTabSz="266700">
              <a:spcBef>
                <a:spcPct val="0"/>
              </a:spcBef>
              <a:spcAft>
                <a:spcPct val="0"/>
              </a:spcAft>
            </a:pPr>
            <a:r>
              <a:rPr sz="1600">
                <a:latin typeface="Times New Roman" panose="02020603050405020304"/>
                <a:ea typeface="Times New Roman" panose="02020603050405020304"/>
              </a:rPr>
              <a:t>L  =  1.5  x 5mm + 8mm</a:t>
            </a:r>
            <a:endParaRPr sz="1600">
              <a:latin typeface="Times New Roman" panose="02020603050405020304"/>
              <a:ea typeface="Times New Roman" panose="02020603050405020304"/>
            </a:endParaRPr>
          </a:p>
          <a:p>
            <a:pPr marL="0" indent="0" algn="just" defTabSz="266700">
              <a:spcBef>
                <a:spcPct val="0"/>
              </a:spcBef>
              <a:spcAft>
                <a:spcPct val="0"/>
              </a:spcAft>
            </a:pPr>
            <a:r>
              <a:rPr sz="1600" b="1">
                <a:latin typeface="Times New Roman" panose="02020603050405020304"/>
                <a:ea typeface="Times New Roman" panose="02020603050405020304"/>
              </a:rPr>
              <a:t>L  =  10.5mm</a:t>
            </a:r>
            <a:endParaRPr sz="1600" b="1">
              <a:latin typeface="Times New Roman" panose="02020603050405020304"/>
              <a:ea typeface="Times New Roman" panose="02020603050405020304"/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en-US" altLang="en-US" sz="3200" b="1"/>
              <a:t>PC (d) Rivet  materials together</a:t>
            </a:r>
            <a:endParaRPr lang="en-US" altLang="en-US" sz="3200" b="1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174750"/>
            <a:ext cx="10972800" cy="4953000"/>
          </a:xfrm>
        </p:spPr>
        <p:txBody>
          <a:bodyPr/>
          <a:p>
            <a:endParaRPr lang="en-US" altLang="en-US" b="1"/>
          </a:p>
          <a:p>
            <a:endParaRPr lang="en-US" altLang="en-US" b="1"/>
          </a:p>
          <a:p>
            <a:endParaRPr lang="en-US" altLang="en-US" b="1"/>
          </a:p>
          <a:p>
            <a:r>
              <a:rPr lang="en-US" altLang="en-US" b="1"/>
              <a:t>PC (f) Observe safety during riveting </a:t>
            </a:r>
            <a:endParaRPr lang="en-US" altLang="en-US" b="1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en-US" altLang="en-US"/>
              <a:t> </a:t>
            </a:r>
            <a:r>
              <a:rPr lang="en-US" altLang="en-US" sz="3200" b="1"/>
              <a:t>LO 1 Demonstrate knowledge of metals used for fabrication</a:t>
            </a:r>
            <a:endParaRPr lang="en-US" altLang="en-US" sz="3200" b="1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p>
            <a:r>
              <a:rPr lang="en-US" altLang="en-US"/>
              <a:t>PC (a) Outline  composition types of metals.</a:t>
            </a:r>
            <a:endParaRPr lang="en-US" altLang="en-US"/>
          </a:p>
          <a:p>
            <a:r>
              <a:rPr lang="en-US" altLang="en-US" b="1"/>
              <a:t>Plain Carbon steel:</a:t>
            </a:r>
            <a:r>
              <a:rPr lang="en-US" altLang="en-US"/>
              <a:t> contain mainly iron and carbon up to about 1% with small quantise of manganese (1.65% max), silicon (0.60% max). Sulphur and phosphorus are undesirable and only found as impurities</a:t>
            </a:r>
            <a:endParaRPr lang="en-US" altLang="en-US"/>
          </a:p>
          <a:p>
            <a:endParaRPr lang="en-US" altLang="en-US"/>
          </a:p>
          <a:p>
            <a:r>
              <a:rPr lang="en-US" altLang="en-US" b="1"/>
              <a:t>Stainless steels</a:t>
            </a:r>
            <a:r>
              <a:rPr lang="en-US" altLang="en-US"/>
              <a:t> are steels containing at least 10.5% chromium and other elements such as nickel, Molybdenum and Vanadium in small quantities </a:t>
            </a:r>
            <a:endParaRPr lang="en-US" altLang="en-US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en-US" altLang="en-US"/>
              <a:t>PC (f) Observe safety during riveting</a:t>
            </a:r>
            <a:endParaRPr lang="en-US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p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p>
            <a:endParaRPr lang="en-US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471805"/>
            <a:ext cx="10972800" cy="5655945"/>
          </a:xfrm>
        </p:spPr>
        <p:txBody>
          <a:bodyPr/>
          <a:p>
            <a:r>
              <a:rPr lang="en-US" altLang="en-US"/>
              <a:t>1.Copper is a pure metal but may be alloyed with Zinc, Tin, Silicon, Nickel and Aluminium</a:t>
            </a:r>
            <a:endParaRPr lang="en-US" altLang="en-US"/>
          </a:p>
          <a:p>
            <a:endParaRPr lang="en-US" altLang="en-US"/>
          </a:p>
          <a:p>
            <a:r>
              <a:rPr lang="en-US" altLang="en-US"/>
              <a:t>Aluminium is a pure metal but may be alloyed with copper, magnesium, manganese and silicon</a:t>
            </a:r>
            <a:endParaRPr lang="en-US" altLang="en-US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en-US" altLang="en-US" sz="3200" b="1"/>
              <a:t>PC (b) State  functions of alloying elements in steel</a:t>
            </a:r>
            <a:endParaRPr lang="en-US" altLang="en-US" sz="3200" b="1"/>
          </a:p>
        </p:txBody>
      </p:sp>
      <p:graphicFrame>
        <p:nvGraphicFramePr>
          <p:cNvPr id="4" name="Content Placeholder 3"/>
          <p:cNvGraphicFramePr/>
          <p:nvPr>
            <p:ph idx="1"/>
            <p:custDataLst>
              <p:tags r:id="rId1"/>
            </p:custDataLst>
          </p:nvPr>
        </p:nvGraphicFramePr>
        <p:xfrm>
          <a:off x="609600" y="889635"/>
          <a:ext cx="10972800" cy="5828030"/>
        </p:xfrm>
        <a:graphic>
          <a:graphicData uri="http://schemas.openxmlformats.org/drawingml/2006/table">
            <a:tbl>
              <a:tblPr/>
              <a:tblGrid>
                <a:gridCol w="2082165"/>
                <a:gridCol w="1665605"/>
                <a:gridCol w="7225030"/>
              </a:tblGrid>
              <a:tr h="466725">
                <a:tc>
                  <a:txBody>
                    <a:bodyPr/>
                    <a:p>
                      <a:pPr marL="0" indent="0" algn="ctr">
                        <a:lnSpc>
                          <a:spcPct val="106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600" b="1">
                          <a:latin typeface="Times New Roman" panose="02020603050405020304"/>
                          <a:ea typeface="等线"/>
                        </a:rPr>
                        <a:t>Element</a:t>
                      </a:r>
                      <a:endParaRPr sz="1600" b="1">
                        <a:latin typeface="Times New Roman" panose="02020603050405020304"/>
                        <a:ea typeface="等线"/>
                      </a:endParaRPr>
                    </a:p>
                    <a:p>
                      <a:pPr marL="0" indent="0" algn="ctr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600" b="1">
                          <a:latin typeface="Times New Roman" panose="02020603050405020304"/>
                          <a:ea typeface="等线"/>
                        </a:rPr>
                        <a:t> </a:t>
                      </a:r>
                      <a:endParaRPr sz="1600" b="1">
                        <a:solidFill>
                          <a:srgbClr val="000000"/>
                        </a:solidFill>
                        <a:latin typeface="Times New Roman" panose="02020603050405020304"/>
                        <a:ea typeface="等线"/>
                      </a:endParaRPr>
                    </a:p>
                  </a:txBody>
                  <a:tcPr marL="68580" marR="57785" marT="4445" marB="0" anchor="t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marL="0" indent="0" algn="ctr">
                        <a:lnSpc>
                          <a:spcPct val="106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600" b="1">
                          <a:latin typeface="Times New Roman" panose="02020603050405020304"/>
                          <a:ea typeface="等线"/>
                        </a:rPr>
                        <a:t>Quantity (%)</a:t>
                      </a:r>
                      <a:endParaRPr sz="1600" b="1">
                        <a:solidFill>
                          <a:srgbClr val="000000"/>
                        </a:solidFill>
                        <a:latin typeface="Times New Roman" panose="02020603050405020304"/>
                        <a:ea typeface="等线"/>
                      </a:endParaRPr>
                    </a:p>
                  </a:txBody>
                  <a:tcPr marL="68580" marR="57785" marT="4445" marB="0" anchor="t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marL="0" indent="0" algn="ctr">
                        <a:lnSpc>
                          <a:spcPct val="106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600" b="1">
                          <a:latin typeface="Times New Roman" panose="02020603050405020304"/>
                          <a:ea typeface="等线"/>
                        </a:rPr>
                        <a:t>Functions</a:t>
                      </a:r>
                      <a:endParaRPr sz="1600" b="1">
                        <a:latin typeface="Times New Roman" panose="02020603050405020304"/>
                        <a:ea typeface="等线"/>
                      </a:endParaRPr>
                    </a:p>
                    <a:p>
                      <a:pPr marL="0" indent="0" algn="ctr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600" b="1">
                          <a:latin typeface="Times New Roman" panose="02020603050405020304"/>
                          <a:ea typeface="等线"/>
                        </a:rPr>
                        <a:t> </a:t>
                      </a:r>
                      <a:endParaRPr sz="1600" b="1">
                        <a:solidFill>
                          <a:srgbClr val="000000"/>
                        </a:solidFill>
                        <a:latin typeface="Times New Roman" panose="02020603050405020304"/>
                        <a:ea typeface="等线"/>
                      </a:endParaRPr>
                    </a:p>
                  </a:txBody>
                  <a:tcPr marL="68580" marR="57785" marT="4445" marB="0" anchor="t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16865">
                <a:tc>
                  <a:txBody>
                    <a:bodyPr/>
                    <a:p>
                      <a:pPr marL="0" indent="0" algn="just">
                        <a:lnSpc>
                          <a:spcPct val="106000"/>
                        </a:lnSpc>
                        <a:spcBef>
                          <a:spcPct val="0"/>
                        </a:spcBef>
                        <a:spcAft>
                          <a:spcPts val="1200"/>
                        </a:spcAft>
                      </a:pPr>
                      <a:r>
                        <a:rPr sz="1600">
                          <a:latin typeface="Times New Roman" panose="02020603050405020304"/>
                          <a:ea typeface="等线"/>
                        </a:rPr>
                        <a:t>Carbon (c) </a:t>
                      </a:r>
                      <a:endParaRPr sz="1600">
                        <a:solidFill>
                          <a:srgbClr val="000000"/>
                        </a:solidFill>
                        <a:latin typeface="Times New Roman" panose="02020603050405020304"/>
                        <a:ea typeface="等线"/>
                      </a:endParaRPr>
                    </a:p>
                  </a:txBody>
                  <a:tcPr marL="68580" marR="57785" marT="4445" marB="0" anchor="t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marL="0" indent="0" algn="just">
                        <a:lnSpc>
                          <a:spcPct val="106000"/>
                        </a:lnSpc>
                        <a:spcBef>
                          <a:spcPct val="0"/>
                        </a:spcBef>
                        <a:spcAft>
                          <a:spcPts val="1200"/>
                        </a:spcAft>
                      </a:pPr>
                      <a:r>
                        <a:rPr sz="1600">
                          <a:latin typeface="Times New Roman" panose="02020603050405020304"/>
                          <a:ea typeface="等线"/>
                        </a:rPr>
                        <a:t>0.03 – 2. </a:t>
                      </a:r>
                      <a:endParaRPr sz="1600">
                        <a:solidFill>
                          <a:srgbClr val="000000"/>
                        </a:solidFill>
                        <a:latin typeface="Times New Roman" panose="02020603050405020304"/>
                        <a:ea typeface="等线"/>
                      </a:endParaRPr>
                    </a:p>
                  </a:txBody>
                  <a:tcPr marL="68580" marR="57785" marT="4445" marB="0" anchor="t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marL="0" indent="0" algn="just">
                        <a:lnSpc>
                          <a:spcPct val="106000"/>
                        </a:lnSpc>
                        <a:spcBef>
                          <a:spcPct val="0"/>
                        </a:spcBef>
                        <a:spcAft>
                          <a:spcPts val="1200"/>
                        </a:spcAft>
                      </a:pPr>
                      <a:r>
                        <a:rPr sz="1600">
                          <a:latin typeface="Times New Roman" panose="02020603050405020304"/>
                          <a:ea typeface="等线"/>
                        </a:rPr>
                        <a:t>Increase hardness, strength, ductility and working properties. </a:t>
                      </a:r>
                      <a:endParaRPr sz="1600">
                        <a:solidFill>
                          <a:srgbClr val="000000"/>
                        </a:solidFill>
                        <a:latin typeface="Times New Roman" panose="02020603050405020304"/>
                        <a:ea typeface="等线"/>
                      </a:endParaRPr>
                    </a:p>
                  </a:txBody>
                  <a:tcPr marL="68580" marR="57785" marT="4445" marB="0" anchor="t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31470">
                <a:tc>
                  <a:txBody>
                    <a:bodyPr/>
                    <a:p>
                      <a:pPr marL="0" indent="0" algn="just">
                        <a:lnSpc>
                          <a:spcPct val="106000"/>
                        </a:lnSpc>
                        <a:spcBef>
                          <a:spcPct val="0"/>
                        </a:spcBef>
                        <a:spcAft>
                          <a:spcPts val="1200"/>
                        </a:spcAft>
                      </a:pPr>
                      <a:r>
                        <a:rPr sz="1600">
                          <a:latin typeface="Times New Roman" panose="02020603050405020304"/>
                          <a:ea typeface="等线"/>
                        </a:rPr>
                        <a:t> Manganese </a:t>
                      </a:r>
                      <a:endParaRPr sz="1600">
                        <a:latin typeface="Times New Roman" panose="02020603050405020304"/>
                        <a:ea typeface="等线"/>
                      </a:endParaRPr>
                    </a:p>
                  </a:txBody>
                  <a:tcPr marL="68580" marR="57785" marT="4445" marB="0" anchor="t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marL="0" indent="0" algn="just">
                        <a:lnSpc>
                          <a:spcPct val="106000"/>
                        </a:lnSpc>
                        <a:spcBef>
                          <a:spcPct val="0"/>
                        </a:spcBef>
                        <a:spcAft>
                          <a:spcPts val="1200"/>
                        </a:spcAft>
                      </a:pPr>
                      <a:r>
                        <a:rPr sz="1600">
                          <a:latin typeface="Times New Roman" panose="02020603050405020304"/>
                          <a:ea typeface="等线"/>
                        </a:rPr>
                        <a:t> Up to 1.1 </a:t>
                      </a:r>
                      <a:endParaRPr sz="1600">
                        <a:latin typeface="Times New Roman" panose="02020603050405020304"/>
                        <a:ea typeface="等线"/>
                      </a:endParaRPr>
                    </a:p>
                  </a:txBody>
                  <a:tcPr marL="68580" marR="57785" marT="4445" marB="0" anchor="t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marL="0" indent="0" algn="just">
                        <a:lnSpc>
                          <a:spcPct val="106000"/>
                        </a:lnSpc>
                        <a:spcBef>
                          <a:spcPct val="0"/>
                        </a:spcBef>
                        <a:spcAft>
                          <a:spcPts val="1200"/>
                        </a:spcAft>
                      </a:pPr>
                      <a:r>
                        <a:rPr sz="1600">
                          <a:latin typeface="Times New Roman" panose="02020603050405020304"/>
                          <a:ea typeface="等线"/>
                        </a:rPr>
                        <a:t> Increases the tensile strength, hardness, toughness and hardenability. </a:t>
                      </a:r>
                      <a:endParaRPr sz="1600">
                        <a:latin typeface="Times New Roman" panose="02020603050405020304"/>
                        <a:ea typeface="等线"/>
                      </a:endParaRPr>
                    </a:p>
                  </a:txBody>
                  <a:tcPr marL="68580" marR="57785" marT="4445" marB="0" anchor="t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42570">
                <a:tc>
                  <a:txBody>
                    <a:bodyPr/>
                    <a:p>
                      <a:pPr marL="0" indent="0" algn="just">
                        <a:lnSpc>
                          <a:spcPct val="106000"/>
                        </a:lnSpc>
                        <a:spcBef>
                          <a:spcPct val="0"/>
                        </a:spcBef>
                        <a:spcAft>
                          <a:spcPts val="1200"/>
                        </a:spcAft>
                      </a:pPr>
                      <a:r>
                        <a:rPr sz="1600">
                          <a:latin typeface="Times New Roman" panose="02020603050405020304"/>
                          <a:ea typeface="等线"/>
                        </a:rPr>
                        <a:t> Silicon </a:t>
                      </a:r>
                      <a:endParaRPr sz="1600">
                        <a:latin typeface="Times New Roman" panose="02020603050405020304"/>
                        <a:ea typeface="等线"/>
                      </a:endParaRPr>
                    </a:p>
                  </a:txBody>
                  <a:tcPr marL="68580" marR="57785" marT="4445" marB="0" anchor="t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marL="0" indent="0" algn="just">
                        <a:lnSpc>
                          <a:spcPct val="106000"/>
                        </a:lnSpc>
                        <a:spcBef>
                          <a:spcPct val="0"/>
                        </a:spcBef>
                        <a:spcAft>
                          <a:spcPts val="1200"/>
                        </a:spcAft>
                      </a:pPr>
                      <a:r>
                        <a:rPr sz="1600">
                          <a:latin typeface="Times New Roman" panose="02020603050405020304"/>
                          <a:ea typeface="等线"/>
                        </a:rPr>
                        <a:t> Up to 0.5 </a:t>
                      </a:r>
                      <a:endParaRPr sz="1600">
                        <a:latin typeface="Times New Roman" panose="02020603050405020304"/>
                        <a:ea typeface="等线"/>
                      </a:endParaRPr>
                    </a:p>
                  </a:txBody>
                  <a:tcPr marL="68580" marR="57785" marT="4445" marB="0" anchor="t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marL="0" indent="0" algn="just">
                        <a:lnSpc>
                          <a:spcPct val="106000"/>
                        </a:lnSpc>
                        <a:spcBef>
                          <a:spcPct val="0"/>
                        </a:spcBef>
                        <a:spcAft>
                          <a:spcPts val="1200"/>
                        </a:spcAft>
                      </a:pPr>
                      <a:r>
                        <a:rPr sz="1600">
                          <a:latin typeface="Times New Roman" panose="02020603050405020304"/>
                          <a:ea typeface="等线"/>
                        </a:rPr>
                        <a:t> It makes the metal soft. </a:t>
                      </a:r>
                      <a:endParaRPr sz="1600">
                        <a:latin typeface="Times New Roman" panose="02020603050405020304"/>
                        <a:ea typeface="等线"/>
                      </a:endParaRPr>
                    </a:p>
                  </a:txBody>
                  <a:tcPr marL="68580" marR="57785" marT="4445" marB="0" anchor="t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40080">
                <a:tc>
                  <a:txBody>
                    <a:bodyPr/>
                    <a:p>
                      <a:pPr marL="0" indent="0" algn="just">
                        <a:lnSpc>
                          <a:spcPct val="106000"/>
                        </a:lnSpc>
                        <a:spcBef>
                          <a:spcPct val="0"/>
                        </a:spcBef>
                        <a:spcAft>
                          <a:spcPts val="1200"/>
                        </a:spcAft>
                      </a:pPr>
                      <a:r>
                        <a:rPr sz="1600">
                          <a:latin typeface="Times New Roman" panose="02020603050405020304"/>
                          <a:ea typeface="等线"/>
                        </a:rPr>
                        <a:t> Nickel  </a:t>
                      </a:r>
                      <a:endParaRPr sz="1600">
                        <a:latin typeface="Times New Roman" panose="02020603050405020304"/>
                        <a:ea typeface="等线"/>
                      </a:endParaRPr>
                    </a:p>
                    <a:p>
                      <a:pPr marL="0" indent="0" algn="just">
                        <a:lnSpc>
                          <a:spcPct val="106000"/>
                        </a:lnSpc>
                        <a:spcBef>
                          <a:spcPct val="0"/>
                        </a:spcBef>
                        <a:spcAft>
                          <a:spcPts val="1200"/>
                        </a:spcAft>
                      </a:pPr>
                      <a:r>
                        <a:rPr sz="1600">
                          <a:latin typeface="Times New Roman" panose="02020603050405020304"/>
                          <a:ea typeface="等线"/>
                        </a:rPr>
                        <a:t> </a:t>
                      </a:r>
                      <a:endParaRPr sz="1600">
                        <a:latin typeface="Times New Roman" panose="02020603050405020304"/>
                        <a:ea typeface="等线"/>
                      </a:endParaRPr>
                    </a:p>
                  </a:txBody>
                  <a:tcPr marL="68580" marR="57785" marT="4445" marB="0" anchor="t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marL="0" indent="0" algn="just">
                        <a:lnSpc>
                          <a:spcPct val="106000"/>
                        </a:lnSpc>
                        <a:spcBef>
                          <a:spcPct val="0"/>
                        </a:spcBef>
                        <a:spcAft>
                          <a:spcPts val="1200"/>
                        </a:spcAft>
                      </a:pPr>
                      <a:r>
                        <a:rPr sz="1600">
                          <a:latin typeface="Times New Roman" panose="02020603050405020304"/>
                          <a:ea typeface="等线"/>
                        </a:rPr>
                        <a:t> Up to 12 </a:t>
                      </a:r>
                      <a:endParaRPr sz="1600">
                        <a:latin typeface="Times New Roman" panose="02020603050405020304"/>
                        <a:ea typeface="等线"/>
                      </a:endParaRPr>
                    </a:p>
                    <a:p>
                      <a:pPr marL="0" indent="0" algn="just">
                        <a:lnSpc>
                          <a:spcPct val="106000"/>
                        </a:lnSpc>
                        <a:spcBef>
                          <a:spcPct val="0"/>
                        </a:spcBef>
                        <a:spcAft>
                          <a:spcPts val="1200"/>
                        </a:spcAft>
                      </a:pPr>
                      <a:r>
                        <a:rPr sz="1600">
                          <a:latin typeface="Times New Roman" panose="02020603050405020304"/>
                          <a:ea typeface="等线"/>
                        </a:rPr>
                        <a:t> </a:t>
                      </a:r>
                      <a:endParaRPr sz="1600">
                        <a:latin typeface="Times New Roman" panose="02020603050405020304"/>
                        <a:ea typeface="等线"/>
                      </a:endParaRPr>
                    </a:p>
                  </a:txBody>
                  <a:tcPr marL="68580" marR="57785" marT="4445" marB="0" anchor="t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marL="0" indent="0" algn="just">
                        <a:lnSpc>
                          <a:spcPct val="106000"/>
                        </a:lnSpc>
                        <a:spcBef>
                          <a:spcPct val="0"/>
                        </a:spcBef>
                        <a:spcAft>
                          <a:spcPts val="1200"/>
                        </a:spcAft>
                      </a:pPr>
                      <a:r>
                        <a:rPr sz="1600">
                          <a:latin typeface="Times New Roman" panose="02020603050405020304"/>
                          <a:ea typeface="等线"/>
                        </a:rPr>
                        <a:t> Increases tensile strength, toughness and hardenability. Helps to form austenite, soften the steel and ensures machinability, refines the grain structure and limit grain growth.  </a:t>
                      </a:r>
                      <a:endParaRPr sz="1600">
                        <a:latin typeface="Times New Roman" panose="02020603050405020304"/>
                        <a:ea typeface="等线"/>
                      </a:endParaRPr>
                    </a:p>
                  </a:txBody>
                  <a:tcPr marL="68580" marR="57785" marT="4445" marB="0" anchor="t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887095">
                <a:tc>
                  <a:txBody>
                    <a:bodyPr/>
                    <a:p>
                      <a:pPr marL="0" indent="0" algn="just">
                        <a:lnSpc>
                          <a:spcPct val="106000"/>
                        </a:lnSpc>
                        <a:spcBef>
                          <a:spcPct val="0"/>
                        </a:spcBef>
                        <a:spcAft>
                          <a:spcPts val="1200"/>
                        </a:spcAft>
                      </a:pPr>
                      <a:r>
                        <a:rPr sz="1600">
                          <a:latin typeface="Times New Roman" panose="02020603050405020304"/>
                          <a:ea typeface="等线"/>
                        </a:rPr>
                        <a:t>Chromium </a:t>
                      </a:r>
                      <a:endParaRPr sz="1600">
                        <a:latin typeface="Times New Roman" panose="02020603050405020304"/>
                        <a:ea typeface="等线"/>
                      </a:endParaRPr>
                    </a:p>
                    <a:p>
                      <a:pPr marL="0" indent="0" algn="just">
                        <a:lnSpc>
                          <a:spcPct val="106000"/>
                        </a:lnSpc>
                        <a:spcBef>
                          <a:spcPct val="0"/>
                        </a:spcBef>
                        <a:spcAft>
                          <a:spcPts val="1200"/>
                        </a:spcAft>
                      </a:pPr>
                      <a:r>
                        <a:rPr sz="1600">
                          <a:latin typeface="Times New Roman" panose="02020603050405020304"/>
                          <a:ea typeface="等线"/>
                        </a:rPr>
                        <a:t> </a:t>
                      </a:r>
                      <a:endParaRPr sz="1600">
                        <a:solidFill>
                          <a:srgbClr val="000000"/>
                        </a:solidFill>
                        <a:latin typeface="Times New Roman" panose="02020603050405020304"/>
                        <a:ea typeface="等线"/>
                      </a:endParaRPr>
                    </a:p>
                  </a:txBody>
                  <a:tcPr marL="68580" marR="57785" marT="4445" marB="0" anchor="t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marL="0" indent="0" algn="just">
                        <a:lnSpc>
                          <a:spcPct val="106000"/>
                        </a:lnSpc>
                        <a:spcBef>
                          <a:spcPct val="0"/>
                        </a:spcBef>
                        <a:spcAft>
                          <a:spcPts val="1200"/>
                        </a:spcAft>
                      </a:pPr>
                      <a:r>
                        <a:rPr sz="1600">
                          <a:latin typeface="Times New Roman" panose="02020603050405020304"/>
                          <a:ea typeface="等线"/>
                        </a:rPr>
                        <a:t>16 – 30 </a:t>
                      </a:r>
                      <a:endParaRPr sz="1600">
                        <a:latin typeface="Times New Roman" panose="02020603050405020304"/>
                        <a:ea typeface="等线"/>
                      </a:endParaRPr>
                    </a:p>
                    <a:p>
                      <a:pPr marL="0" indent="0" algn="just">
                        <a:lnSpc>
                          <a:spcPct val="106000"/>
                        </a:lnSpc>
                        <a:spcBef>
                          <a:spcPct val="0"/>
                        </a:spcBef>
                        <a:spcAft>
                          <a:spcPts val="1200"/>
                        </a:spcAft>
                      </a:pPr>
                      <a:r>
                        <a:rPr sz="1600">
                          <a:latin typeface="Times New Roman" panose="02020603050405020304"/>
                          <a:ea typeface="等线"/>
                        </a:rPr>
                        <a:t> </a:t>
                      </a:r>
                      <a:endParaRPr sz="1600">
                        <a:solidFill>
                          <a:srgbClr val="000000"/>
                        </a:solidFill>
                        <a:latin typeface="Times New Roman" panose="02020603050405020304"/>
                        <a:ea typeface="等线"/>
                      </a:endParaRPr>
                    </a:p>
                  </a:txBody>
                  <a:tcPr marL="68580" marR="57785" marT="4445" marB="0" anchor="t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marL="0" indent="0" algn="just">
                        <a:lnSpc>
                          <a:spcPct val="19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600">
                          <a:latin typeface="Times New Roman" panose="02020603050405020304"/>
                          <a:ea typeface="等线"/>
                        </a:rPr>
                        <a:t>Increases hardenability and makes the steel resistance to wear and corrosion, reduces ductility, promote grain growth </a:t>
                      </a:r>
                      <a:endParaRPr sz="1600">
                        <a:solidFill>
                          <a:srgbClr val="000000"/>
                        </a:solidFill>
                        <a:latin typeface="Times New Roman" panose="02020603050405020304"/>
                        <a:ea typeface="等线"/>
                      </a:endParaRPr>
                    </a:p>
                  </a:txBody>
                  <a:tcPr marL="68580" marR="57785" marT="4445" marB="0" anchor="t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40715">
                <a:tc>
                  <a:txBody>
                    <a:bodyPr/>
                    <a:p>
                      <a:pPr marL="0" indent="0" algn="just">
                        <a:lnSpc>
                          <a:spcPct val="106000"/>
                        </a:lnSpc>
                        <a:spcBef>
                          <a:spcPct val="0"/>
                        </a:spcBef>
                        <a:spcAft>
                          <a:spcPts val="1200"/>
                        </a:spcAft>
                      </a:pPr>
                      <a:r>
                        <a:rPr sz="1600">
                          <a:latin typeface="Times New Roman" panose="02020603050405020304"/>
                          <a:ea typeface="等线"/>
                        </a:rPr>
                        <a:t> Molybdenum  </a:t>
                      </a:r>
                      <a:endParaRPr sz="1600">
                        <a:latin typeface="Times New Roman" panose="02020603050405020304"/>
                        <a:ea typeface="等线"/>
                      </a:endParaRPr>
                    </a:p>
                    <a:p>
                      <a:pPr marL="0" indent="0" algn="just">
                        <a:lnSpc>
                          <a:spcPct val="106000"/>
                        </a:lnSpc>
                        <a:spcBef>
                          <a:spcPct val="0"/>
                        </a:spcBef>
                        <a:spcAft>
                          <a:spcPts val="1200"/>
                        </a:spcAft>
                      </a:pPr>
                      <a:r>
                        <a:rPr sz="1600">
                          <a:latin typeface="Times New Roman" panose="02020603050405020304"/>
                          <a:ea typeface="等线"/>
                        </a:rPr>
                        <a:t> </a:t>
                      </a:r>
                      <a:endParaRPr sz="1600">
                        <a:latin typeface="Times New Roman" panose="02020603050405020304"/>
                        <a:ea typeface="等线"/>
                      </a:endParaRPr>
                    </a:p>
                  </a:txBody>
                  <a:tcPr marL="68580" marR="57785" marT="4445" marB="0" anchor="t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marL="0" indent="0" algn="just">
                        <a:lnSpc>
                          <a:spcPct val="106000"/>
                        </a:lnSpc>
                        <a:spcBef>
                          <a:spcPct val="0"/>
                        </a:spcBef>
                        <a:spcAft>
                          <a:spcPts val="1200"/>
                        </a:spcAft>
                      </a:pPr>
                      <a:r>
                        <a:rPr sz="1600">
                          <a:latin typeface="Times New Roman" panose="02020603050405020304"/>
                          <a:ea typeface="等线"/>
                        </a:rPr>
                        <a:t> Up to 1 </a:t>
                      </a:r>
                      <a:endParaRPr sz="1600">
                        <a:latin typeface="Times New Roman" panose="02020603050405020304"/>
                        <a:ea typeface="等线"/>
                      </a:endParaRPr>
                    </a:p>
                    <a:p>
                      <a:pPr marL="0" indent="0" algn="just">
                        <a:lnSpc>
                          <a:spcPct val="106000"/>
                        </a:lnSpc>
                        <a:spcBef>
                          <a:spcPct val="0"/>
                        </a:spcBef>
                        <a:spcAft>
                          <a:spcPts val="1200"/>
                        </a:spcAft>
                      </a:pPr>
                      <a:r>
                        <a:rPr sz="1600">
                          <a:latin typeface="Times New Roman" panose="02020603050405020304"/>
                          <a:ea typeface="等线"/>
                        </a:rPr>
                        <a:t> </a:t>
                      </a:r>
                      <a:endParaRPr sz="1600">
                        <a:latin typeface="Times New Roman" panose="02020603050405020304"/>
                        <a:ea typeface="等线"/>
                      </a:endParaRPr>
                    </a:p>
                  </a:txBody>
                  <a:tcPr marL="68580" marR="57785" marT="4445" marB="0" anchor="t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marL="0" indent="0" algn="just">
                        <a:lnSpc>
                          <a:spcPct val="106000"/>
                        </a:lnSpc>
                        <a:spcBef>
                          <a:spcPct val="0"/>
                        </a:spcBef>
                        <a:spcAft>
                          <a:spcPts val="1200"/>
                        </a:spcAft>
                      </a:pPr>
                      <a:r>
                        <a:rPr sz="1600">
                          <a:latin typeface="Times New Roman" panose="02020603050405020304"/>
                          <a:ea typeface="等线"/>
                        </a:rPr>
                        <a:t> Increases the tensile strength of the steel, reduces the tendency to temper brittleness, and increases the hardness, impact strength, resistance to corrosion and creep resistance at elevated temperature. </a:t>
                      </a:r>
                      <a:endParaRPr sz="1600">
                        <a:latin typeface="Times New Roman" panose="02020603050405020304"/>
                        <a:ea typeface="等线"/>
                      </a:endParaRPr>
                    </a:p>
                  </a:txBody>
                  <a:tcPr marL="68580" marR="57785" marT="4445" marB="0" anchor="t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27050">
                <a:tc>
                  <a:txBody>
                    <a:bodyPr/>
                    <a:p>
                      <a:pPr marL="0" indent="0" algn="just">
                        <a:lnSpc>
                          <a:spcPct val="106000"/>
                        </a:lnSpc>
                        <a:spcBef>
                          <a:spcPct val="0"/>
                        </a:spcBef>
                        <a:spcAft>
                          <a:spcPts val="1200"/>
                        </a:spcAft>
                      </a:pPr>
                      <a:r>
                        <a:rPr sz="1600">
                          <a:latin typeface="Times New Roman" panose="02020603050405020304"/>
                          <a:ea typeface="等线"/>
                        </a:rPr>
                        <a:t> Vanadium  </a:t>
                      </a:r>
                      <a:endParaRPr sz="1600">
                        <a:latin typeface="Times New Roman" panose="02020603050405020304"/>
                        <a:ea typeface="等线"/>
                      </a:endParaRPr>
                    </a:p>
                  </a:txBody>
                  <a:tcPr marL="68580" marR="57785" marT="4445" marB="0" anchor="t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marL="0" indent="0" algn="just">
                        <a:lnSpc>
                          <a:spcPct val="106000"/>
                        </a:lnSpc>
                        <a:spcBef>
                          <a:spcPct val="0"/>
                        </a:spcBef>
                        <a:spcAft>
                          <a:spcPts val="1200"/>
                        </a:spcAft>
                      </a:pPr>
                      <a:r>
                        <a:rPr sz="1600">
                          <a:latin typeface="Times New Roman" panose="02020603050405020304"/>
                          <a:ea typeface="等线"/>
                        </a:rPr>
                        <a:t> Up to 1  </a:t>
                      </a:r>
                      <a:endParaRPr sz="1600">
                        <a:latin typeface="Times New Roman" panose="02020603050405020304"/>
                        <a:ea typeface="等线"/>
                      </a:endParaRPr>
                    </a:p>
                  </a:txBody>
                  <a:tcPr marL="68580" marR="57785" marT="4445" marB="0" anchor="t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marL="0" indent="0" algn="just">
                        <a:lnSpc>
                          <a:spcPct val="106000"/>
                        </a:lnSpc>
                        <a:spcBef>
                          <a:spcPct val="0"/>
                        </a:spcBef>
                        <a:spcAft>
                          <a:spcPts val="1200"/>
                        </a:spcAft>
                      </a:pPr>
                      <a:r>
                        <a:rPr sz="1600">
                          <a:latin typeface="Times New Roman" panose="02020603050405020304"/>
                          <a:ea typeface="等线"/>
                        </a:rPr>
                        <a:t>It is useful as deoxidiser, increases the hardenability, reduces grain growth, and gives strength and resistance to fatigue at elevated temperature.  </a:t>
                      </a:r>
                      <a:endParaRPr sz="1600">
                        <a:latin typeface="Times New Roman" panose="02020603050405020304"/>
                        <a:ea typeface="等线"/>
                      </a:endParaRPr>
                    </a:p>
                  </a:txBody>
                  <a:tcPr marL="68580" marR="57785" marT="4445" marB="0" anchor="t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40715">
                <a:tc>
                  <a:txBody>
                    <a:bodyPr/>
                    <a:p>
                      <a:pPr marL="0" indent="0" algn="just">
                        <a:lnSpc>
                          <a:spcPct val="106000"/>
                        </a:lnSpc>
                        <a:spcBef>
                          <a:spcPct val="0"/>
                        </a:spcBef>
                        <a:spcAft>
                          <a:spcPts val="1200"/>
                        </a:spcAft>
                      </a:pPr>
                      <a:r>
                        <a:rPr sz="1600">
                          <a:latin typeface="Times New Roman" panose="02020603050405020304"/>
                          <a:ea typeface="等线"/>
                        </a:rPr>
                        <a:t> Sulphur and phosphorus </a:t>
                      </a:r>
                      <a:endParaRPr sz="1600">
                        <a:latin typeface="Times New Roman" panose="02020603050405020304"/>
                        <a:ea typeface="等线"/>
                      </a:endParaRPr>
                    </a:p>
                  </a:txBody>
                  <a:tcPr marL="68580" marR="57785" marT="4445" marB="0" anchor="t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marL="0" indent="0" algn="just">
                        <a:lnSpc>
                          <a:spcPct val="106000"/>
                        </a:lnSpc>
                        <a:spcBef>
                          <a:spcPct val="0"/>
                        </a:spcBef>
                        <a:spcAft>
                          <a:spcPts val="1200"/>
                        </a:spcAft>
                      </a:pPr>
                      <a:r>
                        <a:rPr sz="1600">
                          <a:latin typeface="Times New Roman" panose="02020603050405020304"/>
                          <a:ea typeface="等线"/>
                        </a:rPr>
                        <a:t> Up to 0.04 </a:t>
                      </a:r>
                      <a:endParaRPr sz="1600">
                        <a:latin typeface="Times New Roman" panose="02020603050405020304"/>
                        <a:ea typeface="等线"/>
                      </a:endParaRPr>
                    </a:p>
                    <a:p>
                      <a:pPr marL="0" indent="0" algn="just">
                        <a:lnSpc>
                          <a:spcPct val="106000"/>
                        </a:lnSpc>
                        <a:spcBef>
                          <a:spcPct val="0"/>
                        </a:spcBef>
                        <a:spcAft>
                          <a:spcPts val="1200"/>
                        </a:spcAft>
                      </a:pPr>
                      <a:r>
                        <a:rPr sz="1600">
                          <a:latin typeface="Times New Roman" panose="02020603050405020304"/>
                          <a:ea typeface="等线"/>
                        </a:rPr>
                        <a:t> </a:t>
                      </a:r>
                      <a:endParaRPr sz="1600">
                        <a:latin typeface="Times New Roman" panose="02020603050405020304"/>
                        <a:ea typeface="等线"/>
                      </a:endParaRPr>
                    </a:p>
                  </a:txBody>
                  <a:tcPr marL="68580" marR="57785" marT="4445" marB="0" anchor="t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marL="0" indent="0" algn="just">
                        <a:lnSpc>
                          <a:spcPct val="106000"/>
                        </a:lnSpc>
                        <a:spcBef>
                          <a:spcPct val="0"/>
                        </a:spcBef>
                        <a:spcAft>
                          <a:spcPts val="1200"/>
                        </a:spcAft>
                      </a:pPr>
                      <a:r>
                        <a:rPr sz="1600">
                          <a:latin typeface="Times New Roman" panose="02020603050405020304"/>
                          <a:ea typeface="等线"/>
                        </a:rPr>
                        <a:t>Increases fluidity and assist in casting operation. </a:t>
                      </a:r>
                      <a:endParaRPr sz="1600">
                        <a:latin typeface="Times New Roman" panose="02020603050405020304"/>
                        <a:ea typeface="等线"/>
                      </a:endParaRPr>
                    </a:p>
                    <a:p>
                      <a:pPr marL="0" indent="0" algn="just">
                        <a:lnSpc>
                          <a:spcPct val="106000"/>
                        </a:lnSpc>
                        <a:spcBef>
                          <a:spcPct val="0"/>
                        </a:spcBef>
                        <a:spcAft>
                          <a:spcPts val="1200"/>
                        </a:spcAft>
                      </a:pPr>
                      <a:r>
                        <a:rPr sz="1600">
                          <a:latin typeface="Times New Roman" panose="02020603050405020304"/>
                          <a:ea typeface="等线"/>
                        </a:rPr>
                        <a:t> </a:t>
                      </a:r>
                      <a:endParaRPr sz="1600">
                        <a:latin typeface="Times New Roman" panose="02020603050405020304"/>
                        <a:ea typeface="等线"/>
                      </a:endParaRPr>
                    </a:p>
                  </a:txBody>
                  <a:tcPr marL="68580" marR="57785" marT="4445" marB="0" anchor="t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94665">
                <a:tc>
                  <a:txBody>
                    <a:bodyPr/>
                    <a:p>
                      <a:pPr marL="0" indent="0" algn="just">
                        <a:lnSpc>
                          <a:spcPct val="106000"/>
                        </a:lnSpc>
                        <a:spcBef>
                          <a:spcPct val="0"/>
                        </a:spcBef>
                        <a:spcAft>
                          <a:spcPts val="1200"/>
                        </a:spcAft>
                      </a:pPr>
                      <a:r>
                        <a:rPr sz="1600">
                          <a:latin typeface="Times New Roman" panose="02020603050405020304"/>
                          <a:ea typeface="等线"/>
                        </a:rPr>
                        <a:t> Titanium  </a:t>
                      </a:r>
                      <a:endParaRPr sz="1600">
                        <a:latin typeface="Times New Roman" panose="02020603050405020304"/>
                        <a:ea typeface="等线"/>
                      </a:endParaRPr>
                    </a:p>
                  </a:txBody>
                  <a:tcPr marL="68580" marR="57785" marT="4445" marB="0" anchor="t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marL="0" indent="0" algn="just">
                        <a:lnSpc>
                          <a:spcPct val="106000"/>
                        </a:lnSpc>
                        <a:spcBef>
                          <a:spcPct val="0"/>
                        </a:spcBef>
                        <a:spcAft>
                          <a:spcPts val="1200"/>
                        </a:spcAft>
                      </a:pPr>
                      <a:r>
                        <a:rPr sz="1600">
                          <a:latin typeface="Times New Roman" panose="02020603050405020304"/>
                          <a:ea typeface="等线"/>
                        </a:rPr>
                        <a:t> </a:t>
                      </a:r>
                      <a:endParaRPr sz="1600">
                        <a:latin typeface="Times New Roman" panose="02020603050405020304"/>
                        <a:ea typeface="等线"/>
                      </a:endParaRPr>
                    </a:p>
                  </a:txBody>
                  <a:tcPr marL="68580" marR="57785" marT="4445" marB="0" anchor="t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marL="0" indent="0" algn="just">
                        <a:lnSpc>
                          <a:spcPct val="106000"/>
                        </a:lnSpc>
                        <a:spcBef>
                          <a:spcPct val="0"/>
                        </a:spcBef>
                        <a:spcAft>
                          <a:spcPts val="1200"/>
                        </a:spcAft>
                      </a:pPr>
                      <a:r>
                        <a:rPr sz="1600">
                          <a:latin typeface="Times New Roman" panose="02020603050405020304"/>
                          <a:ea typeface="等线"/>
                        </a:rPr>
                        <a:t>Control grain size and used as a deoxidiser. It also stabilizes the steel against carbide precipitation and increase the corrosion resistance</a:t>
                      </a:r>
                      <a:endParaRPr sz="1600">
                        <a:latin typeface="Times New Roman" panose="02020603050405020304"/>
                        <a:ea typeface="等线"/>
                      </a:endParaRPr>
                    </a:p>
                  </a:txBody>
                  <a:tcPr marL="68580" marR="57785" marT="4445" marB="0" anchor="t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40080">
                <a:tc>
                  <a:txBody>
                    <a:bodyPr/>
                    <a:p>
                      <a:pPr marL="0" indent="0" algn="just">
                        <a:lnSpc>
                          <a:spcPct val="106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600">
                          <a:latin typeface="Times New Roman" panose="02020603050405020304"/>
                          <a:ea typeface="等线"/>
                        </a:rPr>
                        <a:t>Tungsten  </a:t>
                      </a:r>
                      <a:endParaRPr sz="1600">
                        <a:latin typeface="Times New Roman" panose="02020603050405020304"/>
                        <a:ea typeface="等线"/>
                      </a:endParaRPr>
                    </a:p>
                  </a:txBody>
                  <a:tcPr marL="68580" marR="57785" marT="4445" marB="0" anchor="t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marL="0" indent="0" algn="just">
                        <a:lnSpc>
                          <a:spcPct val="106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600">
                          <a:latin typeface="Times New Roman" panose="02020603050405020304"/>
                          <a:ea typeface="等线"/>
                        </a:rPr>
                        <a:t>Up to 1 </a:t>
                      </a:r>
                      <a:endParaRPr sz="1600">
                        <a:latin typeface="Times New Roman" panose="02020603050405020304"/>
                        <a:ea typeface="等线"/>
                      </a:endParaRPr>
                    </a:p>
                  </a:txBody>
                  <a:tcPr marL="68580" marR="57785" marT="4445" marB="0" anchor="t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marL="0" indent="0" algn="just">
                        <a:lnSpc>
                          <a:spcPct val="106000"/>
                        </a:lnSpc>
                        <a:spcBef>
                          <a:spcPct val="0"/>
                        </a:spcBef>
                        <a:spcAft>
                          <a:spcPts val="1200"/>
                        </a:spcAft>
                      </a:pPr>
                      <a:r>
                        <a:rPr sz="1600">
                          <a:latin typeface="Times New Roman" panose="02020603050405020304"/>
                          <a:ea typeface="等线"/>
                        </a:rPr>
                        <a:t>Increases the creep resistance and strength at high temperatures </a:t>
                      </a:r>
                      <a:endParaRPr sz="1600">
                        <a:latin typeface="Times New Roman" panose="02020603050405020304"/>
                        <a:ea typeface="等线"/>
                      </a:endParaRPr>
                    </a:p>
                    <a:p>
                      <a:pPr marL="0" indent="0" algn="just">
                        <a:lnSpc>
                          <a:spcPct val="106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600">
                          <a:latin typeface="Times New Roman" panose="02020603050405020304"/>
                          <a:ea typeface="等线"/>
                        </a:rPr>
                        <a:t> </a:t>
                      </a:r>
                      <a:endParaRPr sz="1600">
                        <a:latin typeface="Times New Roman" panose="02020603050405020304"/>
                        <a:ea typeface="等线"/>
                      </a:endParaRPr>
                    </a:p>
                  </a:txBody>
                  <a:tcPr marL="68580" marR="57785" marT="4445" marB="0" anchor="t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en-US" altLang="en-US" sz="3200" b="1"/>
              <a:t>PC (c) Explain  properties of  metals</a:t>
            </a:r>
            <a:endParaRPr lang="en-US" altLang="en-US" sz="3200" b="1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p>
            <a:r>
              <a:rPr lang="en-US" altLang="en-US" b="1"/>
              <a:t>Low carbon steel</a:t>
            </a:r>
            <a:r>
              <a:rPr lang="en-US" altLang="en-US"/>
              <a:t> is soft, ductile and readily workable but these properties reduce as the carbon content increases.</a:t>
            </a:r>
            <a:endParaRPr lang="en-US" altLang="en-US"/>
          </a:p>
          <a:p>
            <a:r>
              <a:rPr lang="en-US" altLang="en-US" b="1"/>
              <a:t>Stainless steels</a:t>
            </a:r>
            <a:r>
              <a:rPr lang="en-US" altLang="en-US"/>
              <a:t> resist atmospheric corrosion. It has lower thermal conductivity. The electrical conductivity is also low.</a:t>
            </a:r>
            <a:endParaRPr lang="en-US" altLang="en-US"/>
          </a:p>
          <a:p>
            <a:r>
              <a:rPr lang="en-US" altLang="en-US" b="1"/>
              <a:t>Aluminium</a:t>
            </a:r>
            <a:r>
              <a:rPr lang="en-US" altLang="en-US"/>
              <a:t> has a whitish appearance, soft, malleable and very light in weight.</a:t>
            </a:r>
            <a:endParaRPr lang="en-US" altLang="en-US"/>
          </a:p>
          <a:p>
            <a:r>
              <a:rPr lang="en-US" altLang="en-US" b="1"/>
              <a:t>Copper</a:t>
            </a:r>
            <a:r>
              <a:rPr lang="en-US" altLang="en-US"/>
              <a:t> has similar properties as aluminium except the colour for which copper is red. It major application is electrical conductors.</a:t>
            </a:r>
            <a:endParaRPr lang="en-US" altLang="en-US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p>
            <a:endParaRPr lang="en-US" altLang="en-US" b="1">
              <a:sym typeface="+mn-ea"/>
            </a:endParaRPr>
          </a:p>
          <a:p>
            <a:endParaRPr lang="en-US" altLang="en-US" b="1">
              <a:sym typeface="+mn-ea"/>
            </a:endParaRPr>
          </a:p>
          <a:p>
            <a:r>
              <a:rPr lang="en-US" altLang="en-US" b="1">
                <a:sym typeface="+mn-ea"/>
              </a:rPr>
              <a:t>PC (d) State shapes and forms in which metals are supplied commercially</a:t>
            </a:r>
            <a:endParaRPr lang="en-US" altLang="en-US" b="1"/>
          </a:p>
          <a:p>
            <a:endParaRPr lang="en-US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en-US" altLang="en-US" sz="3200" b="1"/>
              <a:t>LO 2 Demonstrate skills in operating cutting tools and equipment</a:t>
            </a:r>
            <a:endParaRPr lang="en-US" altLang="en-US" sz="3200" b="1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p>
            <a:r>
              <a:rPr lang="en-US" altLang="en-US"/>
              <a:t>PC (a) State types of machines used for cutting in metal fabrication.</a:t>
            </a:r>
            <a:endParaRPr lang="en-US" altLang="en-US"/>
          </a:p>
          <a:p>
            <a:r>
              <a:rPr lang="en-US" altLang="en-US" sz="2800"/>
              <a:t>Power shears</a:t>
            </a:r>
            <a:endParaRPr lang="en-US" altLang="en-US" sz="2800"/>
          </a:p>
          <a:p>
            <a:r>
              <a:rPr lang="en-US" altLang="en-US" sz="2800"/>
              <a:t>Hand Shears</a:t>
            </a:r>
            <a:endParaRPr lang="en-US" altLang="en-US" sz="2800"/>
          </a:p>
          <a:p>
            <a:r>
              <a:rPr lang="en-US" altLang="en-US" sz="2800"/>
              <a:t>Plasma Cutter</a:t>
            </a:r>
            <a:endParaRPr lang="en-US" altLang="en-US" sz="2800"/>
          </a:p>
          <a:p>
            <a:r>
              <a:rPr lang="en-US" altLang="en-US" sz="2800"/>
              <a:t>Angle Grinder</a:t>
            </a:r>
            <a:endParaRPr lang="en-US" altLang="en-US" sz="2800"/>
          </a:p>
          <a:p>
            <a:r>
              <a:rPr lang="en-US" altLang="en-US" sz="2800"/>
              <a:t>Guillotines </a:t>
            </a:r>
            <a:endParaRPr lang="en-US" altLang="en-US" sz="2800"/>
          </a:p>
          <a:p>
            <a:r>
              <a:rPr lang="en-US" altLang="en-US" sz="2800"/>
              <a:t>Nibbler </a:t>
            </a:r>
            <a:endParaRPr lang="en-US" altLang="en-US" sz="2800"/>
          </a:p>
          <a:p>
            <a:r>
              <a:rPr lang="en-US" altLang="en-US" sz="2800"/>
              <a:t>Rotary bench cropper </a:t>
            </a:r>
            <a:endParaRPr lang="en-US" altLang="en-US" sz="2800"/>
          </a:p>
          <a:p>
            <a:r>
              <a:rPr lang="en-US" altLang="en-US" sz="2800"/>
              <a:t>Radial, pillar and sensitive drilling machines</a:t>
            </a:r>
            <a:endParaRPr lang="en-US" altLang="en-US" sz="280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en-US" altLang="en-US" sz="3200" b="1"/>
              <a:t>PC (b) Cut metals with guillotines</a:t>
            </a:r>
            <a:endParaRPr lang="en-US" altLang="en-US" sz="3200" b="1"/>
          </a:p>
        </p:txBody>
      </p:sp>
      <p:pic>
        <p:nvPicPr>
          <p:cNvPr id="11" name="Picture 4"/>
          <p:cNvPicPr>
            <a:picLocks noChangeAspect="1" noChangeArrowheads="1"/>
          </p:cNvPicPr>
          <p:nvPr>
            <p:ph idx="1"/>
          </p:nvPr>
        </p:nvPicPr>
        <p:blipFill>
          <a:blip r:embed="rId1" cstate="print"/>
          <a:srcRect/>
          <a:stretch>
            <a:fillRect/>
          </a:stretch>
        </p:blipFill>
        <p:spPr>
          <a:xfrm>
            <a:off x="427990" y="918845"/>
            <a:ext cx="11154410" cy="57200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tags/tag1.xml><?xml version="1.0" encoding="utf-8"?>
<p:tagLst xmlns:p="http://schemas.openxmlformats.org/presentationml/2006/main">
  <p:tag name="TABLE_ENDDRAG_ORIGIN_RECT" val="864*458"/>
  <p:tag name="TABLE_ENDDRAG_RECT" val="48*70*864*458"/>
</p:tagLst>
</file>

<file path=ppt/theme/theme1.xml><?xml version="1.0" encoding="utf-8"?>
<a:theme xmlns:a="http://schemas.openxmlformats.org/drawingml/2006/main" name="Gear Drives">
  <a:themeElements>
    <a:clrScheme name="Gear Drives 13">
      <a:dk1>
        <a:srgbClr val="000000"/>
      </a:dk1>
      <a:lt1>
        <a:srgbClr val="FFFFFF"/>
      </a:lt1>
      <a:dk2>
        <a:srgbClr val="000000"/>
      </a:dk2>
      <a:lt2>
        <a:srgbClr val="969696"/>
      </a:lt2>
      <a:accent1>
        <a:srgbClr val="5F5F5F"/>
      </a:accent1>
      <a:accent2>
        <a:srgbClr val="969696"/>
      </a:accent2>
      <a:accent3>
        <a:srgbClr val="FFFFFF"/>
      </a:accent3>
      <a:accent4>
        <a:srgbClr val="000000"/>
      </a:accent4>
      <a:accent5>
        <a:srgbClr val="B6B6B6"/>
      </a:accent5>
      <a:accent6>
        <a:srgbClr val="878787"/>
      </a:accent6>
      <a:hlink>
        <a:srgbClr val="CC3300"/>
      </a:hlink>
      <a:folHlink>
        <a:srgbClr val="996600"/>
      </a:folHlink>
    </a:clrScheme>
    <a:fontScheme name="Gear Drives">
      <a:majorFont>
        <a:latin typeface="Arial"/>
        <a:ea typeface="SimSun"/>
        <a:cs typeface=""/>
      </a:majorFont>
      <a:minorFont>
        <a:latin typeface="Arial"/>
        <a:ea typeface="SimSun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gradFill rotWithShape="0">
          <a:gsLst>
            <a:gs pos="0">
              <a:schemeClr val="accent1"/>
            </a:gs>
            <a:gs pos="100000">
              <a:schemeClr val="accent2"/>
            </a:gs>
          </a:gsLst>
          <a:lin ang="5400000" scaled="1"/>
        </a:gradFill>
        <a:ln w="9525" cap="flat" cmpd="sng" algn="ctr">
          <a:solidFill>
            <a:schemeClr val="accent1"/>
          </a:solidFill>
          <a:prstDash val="solid"/>
          <a:round/>
          <a:headEnd type="none" w="med" len="med"/>
          <a:tailEnd type="none" w="med" len="med"/>
        </a:ln>
      </a:spPr>
      <a:bodyPr vert="horz" wrap="none" lIns="91440" tIns="45720" rIns="91440" bIns="45720" numCol="1" anchor="ctr" anchorCtr="0" compatLnSpc="1"/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defRPr kumimoji="0" lang="zh-CN" alt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  <a:ea typeface="SimSun" panose="02010600030101010101" pitchFamily="2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gradFill rotWithShape="0">
          <a:gsLst>
            <a:gs pos="0">
              <a:schemeClr val="accent1"/>
            </a:gs>
            <a:gs pos="100000">
              <a:schemeClr val="accent2"/>
            </a:gs>
          </a:gsLst>
          <a:lin ang="5400000" scaled="1"/>
        </a:gradFill>
        <a:ln w="9525" cap="flat" cmpd="sng" algn="ctr">
          <a:solidFill>
            <a:schemeClr val="accent1"/>
          </a:solidFill>
          <a:prstDash val="solid"/>
          <a:round/>
          <a:headEnd type="none" w="med" len="med"/>
          <a:tailEnd type="none" w="med" len="med"/>
        </a:ln>
      </a:spPr>
      <a:bodyPr vert="horz" wrap="none" lIns="91440" tIns="45720" rIns="91440" bIns="45720" numCol="1" anchor="ctr" anchorCtr="0" compatLnSpc="1"/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defRPr kumimoji="0" lang="zh-CN" alt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  <a:ea typeface="SimSun" panose="02010600030101010101" pitchFamily="2" charset="-122"/>
          </a:defRPr>
        </a:defPPr>
      </a:lstStyle>
    </a:lnDef>
  </a:objectDefaults>
  <a:extraClrSchemeLst>
    <a:extraClrScheme>
      <a:clrScheme name="Gear Drives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Gear Drives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Gear Drives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Gear Drives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Gear Drives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Gear Drives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ear Drives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ear Drives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ear Drives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ear Drives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ear Drives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ear Drives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ear Drives 13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5F5F5F"/>
        </a:accent1>
        <a:accent2>
          <a:srgbClr val="969696"/>
        </a:accent2>
        <a:accent3>
          <a:srgbClr val="FFFFFF"/>
        </a:accent3>
        <a:accent4>
          <a:srgbClr val="000000"/>
        </a:accent4>
        <a:accent5>
          <a:srgbClr val="B6B6B6"/>
        </a:accent5>
        <a:accent6>
          <a:srgbClr val="878787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5976</Words>
  <Application>WPS Presentation</Application>
  <PresentationFormat>Widescreen</PresentationFormat>
  <Paragraphs>237</Paragraphs>
  <Slides>30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9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30</vt:i4>
      </vt:variant>
    </vt:vector>
  </HeadingPairs>
  <TitlesOfParts>
    <vt:vector size="40" baseType="lpstr">
      <vt:lpstr>Arial</vt:lpstr>
      <vt:lpstr>SimSun</vt:lpstr>
      <vt:lpstr>Wingdings</vt:lpstr>
      <vt:lpstr>Arial Unicode MS</vt:lpstr>
      <vt:lpstr>Calibri Light</vt:lpstr>
      <vt:lpstr>Calibri</vt:lpstr>
      <vt:lpstr>Microsoft YaHei</vt:lpstr>
      <vt:lpstr>等线</vt:lpstr>
      <vt:lpstr>Times New Roman</vt:lpstr>
      <vt:lpstr>Gear Drives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WELDING AND FABRICATION TECHNOLOGY  UNIT 2 </dc:title>
  <dc:creator>Ofoe</dc:creator>
  <cp:lastModifiedBy>Ofoe</cp:lastModifiedBy>
  <cp:revision>1</cp:revision>
  <dcterms:created xsi:type="dcterms:W3CDTF">2025-02-20T20:33:56Z</dcterms:created>
  <dcterms:modified xsi:type="dcterms:W3CDTF">2025-02-20T20:33:56Z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F7A9E7AFE2A147FBB34D3B89AAF089FC_11</vt:lpwstr>
  </property>
  <property fmtid="{D5CDD505-2E9C-101B-9397-08002B2CF9AE}" pid="3" name="KSOProductBuildVer">
    <vt:lpwstr>1033-12.2.0.19805</vt:lpwstr>
  </property>
</Properties>
</file>